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56" r:id="rId2"/>
    <p:sldId id="280" r:id="rId3"/>
    <p:sldId id="306" r:id="rId4"/>
    <p:sldId id="307" r:id="rId5"/>
    <p:sldId id="308" r:id="rId6"/>
    <p:sldId id="310" r:id="rId7"/>
    <p:sldId id="328" r:id="rId8"/>
    <p:sldId id="311" r:id="rId9"/>
    <p:sldId id="313" r:id="rId10"/>
    <p:sldId id="312" r:id="rId11"/>
    <p:sldId id="322" r:id="rId12"/>
    <p:sldId id="314" r:id="rId13"/>
    <p:sldId id="321" r:id="rId14"/>
    <p:sldId id="319" r:id="rId15"/>
    <p:sldId id="320" r:id="rId16"/>
    <p:sldId id="317" r:id="rId17"/>
    <p:sldId id="324" r:id="rId18"/>
    <p:sldId id="327" r:id="rId19"/>
    <p:sldId id="326" r:id="rId20"/>
    <p:sldId id="309" r:id="rId21"/>
    <p:sldId id="258" r:id="rId22"/>
    <p:sldId id="296" r:id="rId23"/>
    <p:sldId id="298" r:id="rId24"/>
    <p:sldId id="299" r:id="rId25"/>
    <p:sldId id="300" r:id="rId26"/>
    <p:sldId id="302" r:id="rId27"/>
    <p:sldId id="297" r:id="rId28"/>
    <p:sldId id="285" r:id="rId29"/>
    <p:sldId id="287" r:id="rId30"/>
    <p:sldId id="259" r:id="rId31"/>
    <p:sldId id="290" r:id="rId32"/>
    <p:sldId id="292" r:id="rId33"/>
    <p:sldId id="293" r:id="rId34"/>
    <p:sldId id="263" r:id="rId35"/>
    <p:sldId id="294" r:id="rId36"/>
    <p:sldId id="270" r:id="rId37"/>
    <p:sldId id="295" r:id="rId38"/>
    <p:sldId id="277" r:id="rId39"/>
    <p:sldId id="276" r:id="rId40"/>
    <p:sldId id="278" r:id="rId41"/>
    <p:sldId id="318" r:id="rId42"/>
    <p:sldId id="279" r:id="rId43"/>
    <p:sldId id="305" r:id="rId44"/>
    <p:sldId id="303" r:id="rId45"/>
  </p:sldIdLst>
  <p:sldSz cx="9144000" cy="6858000" type="screen4x3"/>
  <p:notesSz cx="6796088" cy="99250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3FC1"/>
    <a:srgbClr val="6699FF"/>
    <a:srgbClr val="663300"/>
    <a:srgbClr val="FF6699"/>
    <a:srgbClr val="ACB3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61CD21-B2E5-4578-9FC6-37F28DEAF428}" v="1" dt="2021-10-18T16:10:14.8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85" autoAdjust="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4971" cy="496253"/>
          </a:xfrm>
          <a:prstGeom prst="rect">
            <a:avLst/>
          </a:prstGeom>
        </p:spPr>
        <p:txBody>
          <a:bodyPr vert="horz" lIns="90708" tIns="45354" rIns="90708" bIns="4535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545" y="1"/>
            <a:ext cx="2944971" cy="496253"/>
          </a:xfrm>
          <a:prstGeom prst="rect">
            <a:avLst/>
          </a:prstGeom>
        </p:spPr>
        <p:txBody>
          <a:bodyPr vert="horz" lIns="90708" tIns="45354" rIns="90708" bIns="45354" rtlCol="0"/>
          <a:lstStyle>
            <a:lvl1pPr algn="r">
              <a:defRPr sz="1200"/>
            </a:lvl1pPr>
          </a:lstStyle>
          <a:p>
            <a:fld id="{C7CD4A66-D694-407F-BADF-66392D21F8AA}" type="datetimeFigureOut">
              <a:rPr lang="cs-CZ" smtClean="0"/>
              <a:t>22.11.2021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7075"/>
            <a:ext cx="2944971" cy="496253"/>
          </a:xfrm>
          <a:prstGeom prst="rect">
            <a:avLst/>
          </a:prstGeom>
        </p:spPr>
        <p:txBody>
          <a:bodyPr vert="horz" lIns="90708" tIns="45354" rIns="90708" bIns="4535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545" y="9427075"/>
            <a:ext cx="2944971" cy="496253"/>
          </a:xfrm>
          <a:prstGeom prst="rect">
            <a:avLst/>
          </a:prstGeom>
        </p:spPr>
        <p:txBody>
          <a:bodyPr vert="horz" lIns="90708" tIns="45354" rIns="90708" bIns="45354" rtlCol="0" anchor="b"/>
          <a:lstStyle>
            <a:lvl1pPr algn="r">
              <a:defRPr sz="1200"/>
            </a:lvl1pPr>
          </a:lstStyle>
          <a:p>
            <a:fld id="{C82BDB55-F5CF-44AC-83E1-18C7AEF420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2695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457" cy="496809"/>
          </a:xfrm>
          <a:prstGeom prst="rect">
            <a:avLst/>
          </a:prstGeom>
        </p:spPr>
        <p:txBody>
          <a:bodyPr vert="horz" lIns="90708" tIns="45354" rIns="90708" bIns="4535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013" y="1"/>
            <a:ext cx="2945456" cy="496809"/>
          </a:xfrm>
          <a:prstGeom prst="rect">
            <a:avLst/>
          </a:prstGeom>
        </p:spPr>
        <p:txBody>
          <a:bodyPr vert="horz" lIns="90708" tIns="45354" rIns="90708" bIns="45354" rtlCol="0"/>
          <a:lstStyle>
            <a:lvl1pPr algn="r">
              <a:defRPr sz="1200"/>
            </a:lvl1pPr>
          </a:lstStyle>
          <a:p>
            <a:fld id="{A8DB2659-8A15-4620-B29F-5CC01D7C9F27}" type="datetimeFigureOut">
              <a:rPr lang="cs-CZ" smtClean="0"/>
              <a:t>22.11.2021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08" tIns="45354" rIns="90708" bIns="4535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0096" y="4714122"/>
            <a:ext cx="5435898" cy="4466510"/>
          </a:xfrm>
          <a:prstGeom prst="rect">
            <a:avLst/>
          </a:prstGeom>
        </p:spPr>
        <p:txBody>
          <a:bodyPr vert="horz" lIns="90708" tIns="45354" rIns="90708" bIns="45354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2" y="9426656"/>
            <a:ext cx="2945457" cy="496808"/>
          </a:xfrm>
          <a:prstGeom prst="rect">
            <a:avLst/>
          </a:prstGeom>
        </p:spPr>
        <p:txBody>
          <a:bodyPr vert="horz" lIns="90708" tIns="45354" rIns="90708" bIns="4535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013" y="9426656"/>
            <a:ext cx="2945456" cy="496808"/>
          </a:xfrm>
          <a:prstGeom prst="rect">
            <a:avLst/>
          </a:prstGeom>
        </p:spPr>
        <p:txBody>
          <a:bodyPr vert="horz" lIns="90708" tIns="45354" rIns="90708" bIns="45354" rtlCol="0" anchor="b"/>
          <a:lstStyle>
            <a:lvl1pPr algn="r">
              <a:defRPr sz="1200"/>
            </a:lvl1pPr>
          </a:lstStyle>
          <a:p>
            <a:fld id="{29D273A5-1078-43FB-AC60-34B60AD6B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9453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D273A5-1078-43FB-AC60-34B60AD6BD33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5365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D273A5-1078-43FB-AC60-34B60AD6BD33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6489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C0243-09C0-4806-BEE6-282F4DD342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8089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C50EF-D1F4-4E5D-8EFD-C4D1B9A5D9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782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5910D-5B17-4737-B181-AC1963B207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3297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1B03A-8747-418A-80DD-5B3312A77D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1164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E2BE1-5234-4BDB-8292-F8102E2084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2004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1EB3E7-15C0-451D-AA1A-D70D633134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0564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328C9-15CD-4424-9829-D6390ABB65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1252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6E79AE-B947-45AE-A584-AEA31580F9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200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38621-789F-4785-9C3E-0175133891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7451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A8AA4-3645-46C4-BCAB-AA88E98218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5408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ED85D-9900-472F-9599-F81BC95B7C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042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4DA9623-C36A-4FAE-BE98-DB665AE6C0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vzdelavani/stredni-vzdelavani/tiskopisy-prihlasek-ke-strednimu-vzdelavani-a-vzdelavani-v-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r-olomoucky.cz/prijimaci-rizeni-cl-503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r-olomoucky.cz/prijimaci-rizeni-cl-503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6401"/>
            <a:ext cx="7772400" cy="4495799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br>
              <a:rPr lang="cs-CZ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br>
              <a:rPr lang="cs-CZ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cs-CZ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Informace </a:t>
            </a: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 přijímacímu řízení z pracovního setkání výchovných poradců Olomouckého kraje – </a:t>
            </a:r>
            <a:r>
              <a:rPr lang="cs-CZ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pro školní rok 2022-2023</a:t>
            </a:r>
            <a:b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b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b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b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endParaRPr lang="cs-CZ" sz="18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10200"/>
            <a:ext cx="7391400" cy="228600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  <a:defRPr/>
            </a:pPr>
            <a:r>
              <a:rPr lang="cs-CZ" sz="1800" b="1" dirty="0">
                <a:latin typeface="Calibri" pitchFamily="34" charset="0"/>
                <a:cs typeface="Calibri" pitchFamily="34" charset="0"/>
              </a:rPr>
              <a:t>20. října 2021</a:t>
            </a:r>
            <a:br>
              <a:rPr lang="cs-CZ" sz="1800" b="1" dirty="0">
                <a:latin typeface="Calibri" pitchFamily="34" charset="0"/>
                <a:cs typeface="Calibri" pitchFamily="34" charset="0"/>
              </a:rPr>
            </a:br>
            <a:endParaRPr lang="cs-CZ" sz="1800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r" eaLnBrk="1" hangingPunct="1"/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2800" b="1" dirty="0">
                <a:solidFill>
                  <a:schemeClr val="tx1"/>
                </a:solidFill>
              </a:rPr>
              <a:t>		</a:t>
            </a:r>
            <a:r>
              <a:rPr lang="cs-CZ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Přihláška ke vzdělávání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cs-CZ" sz="2600" b="1" u="sng" dirty="0">
                <a:solidFill>
                  <a:srgbClr val="3F3FC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obor vzdělání GYMNÁZIUM SE SPORTOVNÍ PŘÍPRAVOU</a:t>
            </a:r>
          </a:p>
          <a:p>
            <a:pPr algn="just">
              <a:spcAft>
                <a:spcPts val="1200"/>
              </a:spcAft>
              <a:buFontTx/>
              <a:buChar char="-"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v případě, že uchazeč podá do 30. listopadu </a:t>
            </a:r>
            <a:r>
              <a:rPr lang="cs-CZ" sz="26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dvě přihlášky</a:t>
            </a:r>
            <a:r>
              <a:rPr lang="cs-CZ" sz="2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do oboru vzdělání </a:t>
            </a:r>
            <a:r>
              <a:rPr lang="cs-CZ" sz="2600" i="1" dirty="0">
                <a:latin typeface="Calibri" panose="020F0502020204030204" pitchFamily="34" charset="0"/>
                <a:cs typeface="Calibri" panose="020F0502020204030204" pitchFamily="34" charset="0"/>
              </a:rPr>
              <a:t>Gymnázium se sportovní přípravou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bude jednotnou přijímací zkoušku konat ve školách s oborem </a:t>
            </a:r>
            <a:r>
              <a:rPr lang="cs-CZ" sz="2600" b="1" i="1" dirty="0">
                <a:latin typeface="Calibri" panose="020F0502020204030204" pitchFamily="34" charset="0"/>
                <a:cs typeface="Calibri" panose="020F0502020204030204" pitchFamily="34" charset="0"/>
              </a:rPr>
              <a:t>Gymnázium se sportovní přípravou </a:t>
            </a:r>
          </a:p>
          <a:p>
            <a:pPr algn="just">
              <a:spcAft>
                <a:spcPts val="1200"/>
              </a:spcAft>
              <a:buFontTx/>
              <a:buChar char="-"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pořadí škol s oborem </a:t>
            </a:r>
            <a:r>
              <a:rPr lang="cs-CZ" sz="2600" i="1" dirty="0">
                <a:latin typeface="Calibri" panose="020F0502020204030204" pitchFamily="34" charset="0"/>
                <a:cs typeface="Calibri" panose="020F0502020204030204" pitchFamily="34" charset="0"/>
              </a:rPr>
              <a:t>Gymnázium se sportovní přípravou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uvedených uchazečem v přihlášce určuje, kde (ve které škole) a kdy (v 1. nebo v 2. termínu vyhlášeném MŠMT) se uchazeč účastní jednotné zkoušky </a:t>
            </a:r>
          </a:p>
          <a:p>
            <a:pPr marL="0" indent="0" algn="ctr">
              <a:spcAft>
                <a:spcPts val="1200"/>
              </a:spcAft>
              <a:buNone/>
            </a:pPr>
            <a:r>
              <a:rPr lang="cs-CZ" sz="2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platí i v případech, kdy nevykonal talentovou zkoušku do oboru </a:t>
            </a:r>
            <a:r>
              <a:rPr lang="cs-CZ" sz="2600" b="1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Gymnázium se sportovní přípravou</a:t>
            </a:r>
            <a:r>
              <a:rPr lang="cs-CZ" sz="2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úspěšně. </a:t>
            </a:r>
            <a:endParaRPr lang="cs-CZ" sz="26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809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2800" b="1" dirty="0">
                <a:solidFill>
                  <a:schemeClr val="tx1"/>
                </a:solidFill>
              </a:rPr>
              <a:t>		</a:t>
            </a:r>
            <a:r>
              <a:rPr lang="cs-CZ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Přihláška ke vzdělávání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algn="ctr">
              <a:spcAft>
                <a:spcPts val="1200"/>
              </a:spcAft>
              <a:buFontTx/>
              <a:buChar char="-"/>
            </a:pPr>
            <a:r>
              <a:rPr lang="cs-CZ" sz="26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dvě přihlášky</a:t>
            </a:r>
            <a:r>
              <a:rPr lang="cs-CZ" sz="2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do oboru vzdělání </a:t>
            </a:r>
            <a:r>
              <a:rPr lang="cs-CZ" sz="2600" i="1" dirty="0">
                <a:latin typeface="Calibri" panose="020F0502020204030204" pitchFamily="34" charset="0"/>
                <a:cs typeface="Calibri" panose="020F0502020204030204" pitchFamily="34" charset="0"/>
              </a:rPr>
              <a:t>Gymnázium se sportovní přípravou</a:t>
            </a:r>
            <a:endParaRPr lang="cs-CZ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200"/>
              </a:spcAft>
              <a:buFontTx/>
              <a:buChar char="-"/>
            </a:pPr>
            <a:endParaRPr lang="cs-CZ" sz="26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200"/>
              </a:spcAft>
              <a:buFontTx/>
              <a:buChar char="-"/>
            </a:pPr>
            <a:endParaRPr lang="cs-CZ" sz="26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1200"/>
              </a:spcAft>
              <a:buFontTx/>
              <a:buChar char="-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nebude jednotnou přijímací zkoušku již konat na školách kam podal </a:t>
            </a:r>
            <a:r>
              <a:rPr lang="cs-CZ" sz="2400" dirty="0">
                <a:solidFill>
                  <a:srgbClr val="FF66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„růžovou přihlášku“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do 1. března</a:t>
            </a:r>
          </a:p>
          <a:p>
            <a:pPr algn="just">
              <a:spcAft>
                <a:spcPts val="1200"/>
              </a:spcAft>
              <a:buFontTx/>
              <a:buChar char="-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tyto školy získají výsledek hodnocení jednotné zkoušky prostřednictvím informačního systému Centra</a:t>
            </a:r>
          </a:p>
          <a:p>
            <a:pPr algn="just">
              <a:spcAft>
                <a:spcPts val="1200"/>
              </a:spcAft>
              <a:buFontTx/>
              <a:buChar char="-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a do </a:t>
            </a:r>
            <a:r>
              <a:rPr lang="cs-CZ" sz="2400" dirty="0">
                <a:solidFill>
                  <a:srgbClr val="FF66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„růžové přihlášky“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se uvede u „Jednotné zkoušky“ 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NE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3" name="Šipka dolů 2"/>
          <p:cNvSpPr/>
          <p:nvPr/>
        </p:nvSpPr>
        <p:spPr>
          <a:xfrm>
            <a:off x="4374642" y="2667000"/>
            <a:ext cx="394716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202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2800" b="1" dirty="0">
                <a:solidFill>
                  <a:schemeClr val="tx1"/>
                </a:solidFill>
              </a:rPr>
              <a:t>		</a:t>
            </a:r>
            <a:r>
              <a:rPr lang="cs-CZ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Přihláška ke vzdělávání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algn="just">
              <a:spcAft>
                <a:spcPts val="1200"/>
              </a:spcAft>
              <a:buFontTx/>
              <a:buChar char="-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pokud uchazeč podá v termínu do 30. listopadu </a:t>
            </a:r>
            <a:r>
              <a:rPr lang="cs-CZ" sz="24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jednu přihlášku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do oboru vzdělání </a:t>
            </a:r>
            <a:r>
              <a:rPr lang="cs-CZ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Gymnázium se sportovní přípravou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jen </a:t>
            </a:r>
            <a:r>
              <a:rPr lang="cs-CZ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na jednu školu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 tímto oborem a </a:t>
            </a:r>
            <a:r>
              <a:rPr lang="cs-CZ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následně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podá v termínu do 1. března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přihlášky </a:t>
            </a:r>
            <a:r>
              <a:rPr lang="cs-CZ" sz="2400" b="1" u="sng" dirty="0">
                <a:solidFill>
                  <a:srgbClr val="66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na dva obory ukončené maturitní zkouškou</a:t>
            </a:r>
          </a:p>
          <a:p>
            <a:pPr algn="just">
              <a:spcAft>
                <a:spcPts val="1200"/>
              </a:spcAft>
              <a:buFontTx/>
              <a:buChar char="-"/>
            </a:pPr>
            <a:r>
              <a:rPr lang="cs-CZ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bude konat jednotnou přijímací zkoušku jednou ve škole s oborem </a:t>
            </a:r>
            <a:r>
              <a:rPr lang="cs-CZ" sz="2400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Gymnázium se sportovní přípravou</a:t>
            </a:r>
            <a:r>
              <a:rPr lang="cs-CZ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</a:p>
          <a:p>
            <a:pPr algn="just">
              <a:spcAft>
                <a:spcPts val="1200"/>
              </a:spcAft>
              <a:buFontTx/>
              <a:buChar char="-"/>
            </a:pPr>
            <a:r>
              <a:rPr lang="cs-CZ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podruhé ve škole s oborem vzdělání bez talentové zkoušky, a to v tom pořadí, ve kterém nekoná zkoušku na obor </a:t>
            </a:r>
            <a:r>
              <a:rPr lang="cs-CZ" sz="2400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Gymnázium se sportovní přípravou </a:t>
            </a:r>
            <a:r>
              <a:rPr 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(a vyznačí to u příslušné školy v přihlášce s růžovým podtiskem </a:t>
            </a:r>
            <a:r>
              <a:rPr lang="cs-CZ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ANO</a:t>
            </a:r>
            <a:r>
              <a:rPr 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>
              <a:spcAft>
                <a:spcPts val="1200"/>
              </a:spcAft>
              <a:buFontTx/>
              <a:buChar char="-"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8039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2800" b="1" dirty="0">
                <a:solidFill>
                  <a:schemeClr val="tx1"/>
                </a:solidFill>
              </a:rPr>
              <a:t>		</a:t>
            </a:r>
            <a:r>
              <a:rPr lang="cs-CZ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Přihláška ke vzdělávání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algn="just">
              <a:spcAft>
                <a:spcPts val="1200"/>
              </a:spcAft>
              <a:buFontTx/>
              <a:buChar char="-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pokud uchazeč podá v termínu do 30. listopadu </a:t>
            </a:r>
            <a:r>
              <a:rPr lang="cs-CZ" sz="24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jednu přihlášku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do oboru vzdělání </a:t>
            </a:r>
            <a:r>
              <a:rPr lang="cs-CZ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Gymnázium se sportovní přípravou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jen </a:t>
            </a:r>
            <a:r>
              <a:rPr lang="cs-CZ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na jednu školu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 tímto oborem a </a:t>
            </a:r>
            <a:r>
              <a:rPr lang="cs-CZ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následně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podá v termínu do 1. března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přihlášku </a:t>
            </a:r>
            <a:r>
              <a:rPr lang="cs-CZ" sz="2400" b="1" u="sng" dirty="0">
                <a:solidFill>
                  <a:srgbClr val="66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na jeden obor ukončený maturitní zkouškou</a:t>
            </a:r>
          </a:p>
          <a:p>
            <a:pPr algn="just">
              <a:spcAft>
                <a:spcPts val="1200"/>
              </a:spcAft>
              <a:buFontTx/>
              <a:buChar char="-"/>
            </a:pPr>
            <a:r>
              <a:rPr lang="cs-CZ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bude konat jednotnou zkoušku jednou ve škole s oborem </a:t>
            </a:r>
            <a:r>
              <a:rPr lang="cs-CZ" sz="2400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Gymnázium se sportovní přípravou</a:t>
            </a:r>
            <a:r>
              <a:rPr lang="cs-CZ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</a:p>
          <a:p>
            <a:pPr algn="just">
              <a:spcAft>
                <a:spcPts val="1200"/>
              </a:spcAft>
              <a:buFontTx/>
              <a:buChar char="-"/>
            </a:pPr>
            <a:r>
              <a:rPr lang="cs-CZ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podruhé ve škole s oborem vzdělání bez talentové zkoušky, a to v tom pořadí, ve kterém nekoná zkoušku na obor </a:t>
            </a:r>
            <a:r>
              <a:rPr lang="cs-CZ" sz="2400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Gymnázium se sportovní přípravou </a:t>
            </a:r>
            <a:r>
              <a:rPr 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(a vyznačí to u příslušné školy v přihlášce s růžovým podtiskem - ANO)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endParaRPr lang="cs-CZ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35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2800" b="1" dirty="0">
                <a:solidFill>
                  <a:schemeClr val="tx1"/>
                </a:solidFill>
              </a:rPr>
              <a:t>		</a:t>
            </a:r>
            <a:r>
              <a:rPr lang="cs-CZ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Přihláška ke vzdělávání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17638"/>
            <a:ext cx="8229600" cy="4708525"/>
          </a:xfrm>
        </p:spPr>
        <p:txBody>
          <a:bodyPr/>
          <a:lstStyle/>
          <a:p>
            <a:pPr marL="0" indent="0">
              <a:spcAft>
                <a:spcPts val="1800"/>
              </a:spcAft>
              <a:buNone/>
            </a:pPr>
            <a:r>
              <a:rPr lang="cs-CZ" sz="2800" b="1" u="sng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„Jednotná zkouška“</a:t>
            </a: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v tiskopise přihlášky </a:t>
            </a:r>
          </a:p>
          <a:p>
            <a:pPr>
              <a:spcAft>
                <a:spcPts val="1800"/>
              </a:spcAft>
              <a:buFontTx/>
              <a:buChar char="-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v případě podání přihlášky na obory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vzdělání bez maturitní zkoušky </a:t>
            </a:r>
            <a:r>
              <a:rPr lang="cs-CZ" sz="2800" i="1" dirty="0">
                <a:latin typeface="Calibri" panose="020F0502020204030204" pitchFamily="34" charset="0"/>
                <a:cs typeface="Calibri" panose="020F0502020204030204" pitchFamily="34" charset="0"/>
              </a:rPr>
              <a:t>(kde se jednotná přijímací zkouška nekoná)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se v přihlášce uvede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NE</a:t>
            </a:r>
          </a:p>
          <a:p>
            <a:pPr>
              <a:spcAft>
                <a:spcPts val="1800"/>
              </a:spcAft>
              <a:buFontTx/>
              <a:buChar char="-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v dalších kolech přijímacího řízení, kde se jednotná přijímací zkouška nekoná, se v přihlášce uvede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NE</a:t>
            </a:r>
          </a:p>
        </p:txBody>
      </p:sp>
    </p:spTree>
    <p:extLst>
      <p:ext uri="{BB962C8B-B14F-4D97-AF65-F5344CB8AC3E}">
        <p14:creationId xmlns:p14="http://schemas.microsoft.com/office/powerpoint/2010/main" val="42329020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2800" b="1" dirty="0">
                <a:solidFill>
                  <a:schemeClr val="tx1"/>
                </a:solidFill>
              </a:rPr>
              <a:t>		</a:t>
            </a:r>
            <a:r>
              <a:rPr lang="cs-CZ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Přihláška ke vzdělávání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0" indent="0" algn="just">
              <a:spcAft>
                <a:spcPts val="1200"/>
              </a:spcAft>
              <a:buNone/>
            </a:pP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Ředitel školy může rozhodnout o konání </a:t>
            </a:r>
            <a:r>
              <a:rPr lang="cs-CZ" sz="2400" b="1" dirty="0">
                <a:solidFill>
                  <a:srgbClr val="3F3FC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školní přijímací zkoušky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Pokud ředitel rozhodne o konání školní přijímací zkoušky, stanoví pro první kolo přijímacího řízení 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dva termíny konání zkoušky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Uchazeč v přihlášce uvádí, ve kterém termínu bude školní přijímací zkoušku konat. 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4343400"/>
            <a:ext cx="8382000" cy="2376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3206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2800" b="1" dirty="0">
                <a:solidFill>
                  <a:schemeClr val="tx1"/>
                </a:solidFill>
              </a:rPr>
              <a:t>		</a:t>
            </a:r>
            <a:r>
              <a:rPr lang="cs-CZ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Přijímací řízení - přihláška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5" name="Zástupný symbol pro obsah 14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algn="just"/>
            <a:r>
              <a:rPr lang="cs-CZ" sz="2400" b="1" dirty="0">
                <a:latin typeface="Calibri" panose="020F0502020204030204" pitchFamily="34" charset="0"/>
              </a:rPr>
              <a:t>Náležitosti přihlášky ke vzdělávání stanovuje § 1 vyhlášky č. 353/2016 Sb., o přijímacím řízení ve středních školách, ve znění pozdějších předpisů</a:t>
            </a:r>
            <a:r>
              <a:rPr lang="cs-CZ" sz="2400" dirty="0">
                <a:latin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cs-CZ" sz="2400" dirty="0">
                <a:latin typeface="Calibri" panose="020F0502020204030204" pitchFamily="34" charset="0"/>
              </a:rPr>
              <a:t>	- vysvědčení</a:t>
            </a:r>
          </a:p>
          <a:p>
            <a:pPr marL="0" indent="0">
              <a:buNone/>
            </a:pPr>
            <a:r>
              <a:rPr lang="cs-CZ" sz="2400" dirty="0">
                <a:latin typeface="Calibri" panose="020F0502020204030204" pitchFamily="34" charset="0"/>
              </a:rPr>
              <a:t>	- lékařský posudek o zdravotní způsobilosti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uchazeče bez této způsobilosti nelze v daném oboru 	vzdělání přijmout podle § 59 odst. 1 školského zákona</a:t>
            </a:r>
            <a:endParaRPr lang="cs-CZ" sz="24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dirty="0">
                <a:latin typeface="Calibri" panose="020F0502020204030204" pitchFamily="34" charset="0"/>
              </a:rPr>
              <a:t>	- doporučení školského poradenského zařízení …</a:t>
            </a:r>
          </a:p>
          <a:p>
            <a:pPr marL="0" indent="0">
              <a:buNone/>
            </a:pPr>
            <a:endParaRPr lang="cs-CZ" sz="2000" dirty="0">
              <a:latin typeface="Calibri" panose="020F0502020204030204" pitchFamily="34" charset="0"/>
            </a:endParaRPr>
          </a:p>
          <a:p>
            <a:pPr algn="just"/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Součástí přihlášky jsou dále doklady prokazující plnění kritérií přijímacího řízení stanovených ředitelem školy.</a:t>
            </a:r>
          </a:p>
        </p:txBody>
      </p:sp>
    </p:spTree>
    <p:extLst>
      <p:ext uri="{BB962C8B-B14F-4D97-AF65-F5344CB8AC3E}">
        <p14:creationId xmlns:p14="http://schemas.microsoft.com/office/powerpoint/2010/main" val="23471283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2800" b="1" dirty="0">
                <a:solidFill>
                  <a:schemeClr val="tx1"/>
                </a:solidFill>
              </a:rPr>
              <a:t>		</a:t>
            </a:r>
            <a:r>
              <a:rPr lang="cs-CZ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Přijímací řízení - přihláška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5" name="Zástupný symbol pro obsah 1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pPr marL="0" indent="0" algn="just">
              <a:spcAft>
                <a:spcPts val="1200"/>
              </a:spcAft>
              <a:buNone/>
            </a:pPr>
            <a:r>
              <a:rPr lang="cs-CZ" sz="2400" b="1" dirty="0">
                <a:solidFill>
                  <a:srgbClr val="6699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Doporučení školského poradenského zařízení</a:t>
            </a:r>
          </a:p>
          <a:p>
            <a:pPr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jde o základní informaci škole, zda uchazeč je nebo není osobou se speciálními vzdělávacími potřebami, která žádá úpravu podmínek v přijímacím řízení na základě doporučení školského poradenského zařízení. </a:t>
            </a:r>
          </a:p>
          <a:p>
            <a:pPr algn="just">
              <a:spcAft>
                <a:spcPts val="1200"/>
              </a:spcAft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 případě </a:t>
            </a:r>
            <a:r>
              <a:rPr lang="cs-CZ" sz="2400" b="1" dirty="0">
                <a:solidFill>
                  <a:srgbClr val="3F3FC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uchazečů se speciálními vzdělávacími potřebami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se vychází při úpravě podmínek přijímacího řízení </a:t>
            </a:r>
            <a:r>
              <a:rPr lang="cs-CZ" sz="2400" b="1" dirty="0">
                <a:solidFill>
                  <a:srgbClr val="3F3FC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z doporučení školského poradenského zařízení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(formulář dle přílohy č. 2 vyhlášky o přijímacím řízení ke střednímu vzdělávání)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601108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2800" b="1" dirty="0">
                <a:solidFill>
                  <a:schemeClr val="tx1"/>
                </a:solidFill>
              </a:rPr>
              <a:t>		</a:t>
            </a:r>
            <a:r>
              <a:rPr lang="cs-CZ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Přijímací řízení - přihláška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5" name="Zástupný symbol pro obsah 1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pPr marL="0" indent="0" algn="just">
              <a:spcAft>
                <a:spcPts val="1200"/>
              </a:spcAft>
              <a:buNone/>
            </a:pPr>
            <a:r>
              <a:rPr lang="cs-CZ" sz="2400" b="1" dirty="0">
                <a:solidFill>
                  <a:srgbClr val="6699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Doporučení školského poradenského zařízení</a:t>
            </a:r>
          </a:p>
          <a:p>
            <a:pPr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Doporučení ŠPZ se vydává ve </a:t>
            </a:r>
            <a:r>
              <a:rPr 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dvou vyhotoveních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, z nichž každé je přiloženo k jedné přihlášce ke střednímu vzdělávání </a:t>
            </a:r>
            <a:r>
              <a:rPr lang="cs-CZ" sz="2600" u="sng" dirty="0">
                <a:solidFill>
                  <a:srgbClr val="3F3FC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ve formě originálu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V případě potřeby dalších originálů požádá uchazeč, resp. jeho zákonný zástupce o dotisk dalších originálů pracovníka ŠPZ, případně si pořídí úředně ověřené kopie doporučení. </a:t>
            </a:r>
          </a:p>
          <a:p>
            <a:pPr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Předkládání doporučení školského poradenského zařízení k přihlášce, a tím žádosti na úpravu podmínek přijímacího řízení, je ale na uchazeči nebo jeho zákonném zástupci (nepředkládá se povinně).</a:t>
            </a:r>
          </a:p>
        </p:txBody>
      </p:sp>
    </p:spTree>
    <p:extLst>
      <p:ext uri="{BB962C8B-B14F-4D97-AF65-F5344CB8AC3E}">
        <p14:creationId xmlns:p14="http://schemas.microsoft.com/office/powerpoint/2010/main" val="13636415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2800" b="1" dirty="0">
                <a:solidFill>
                  <a:schemeClr val="tx1"/>
                </a:solidFill>
              </a:rPr>
              <a:t>		</a:t>
            </a:r>
            <a:r>
              <a:rPr lang="cs-CZ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Přijímací řízení - přihláška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5" name="Zástupný symbol pro obsah 1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pPr algn="just"/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Součástí přihlášky nemusí být doklad nebo jeho úředně ověřená kopie uvedený v § 1 odstavci 1 písm. a) až d) vyhlášky č. 353/2016 Sb., pokud je klasifikace z příslušných ročníků na přihlášce za tyto ročníky potvrzena školou, ve které uchazeč splnil nebo plní povinnou školní docházku, případně ukončil nebo ukončí základní vzdělávání (škola potvrzuje otiskem razítka a podpisem ředitele školy nebo jím pověřeného zaměstnance)</a:t>
            </a:r>
          </a:p>
          <a:p>
            <a:pPr algn="just"/>
            <a:r>
              <a:rPr 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Uvádí se průměrný prospěch ze všech povinných (včetně povinně volitelných) vyučovacích předmětů vypočtený na </a:t>
            </a:r>
            <a:r>
              <a:rPr lang="cs-CZ" sz="2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dvě desetinná místa</a:t>
            </a:r>
            <a:r>
              <a:rPr 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64188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Právní rámec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2200" b="1" dirty="0">
                <a:latin typeface="Calibri" panose="020F0502020204030204" pitchFamily="34" charset="0"/>
              </a:rPr>
              <a:t>zákon č. 561/2004 Sb., o předškolním, základním, středním, vyšším odborném a jiném vzdělávání (školský zákon), ve znění pozdějších předpisů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200" b="1" dirty="0">
                <a:latin typeface="Calibri" panose="020F0502020204030204" pitchFamily="34" charset="0"/>
              </a:rPr>
              <a:t>vyhláška č. 353/2016 Sb., o přijímacím řízení ke </a:t>
            </a:r>
            <a:r>
              <a:rPr lang="cs-CZ" sz="2200" b="1">
                <a:latin typeface="Calibri" panose="020F0502020204030204" pitchFamily="34" charset="0"/>
              </a:rPr>
              <a:t>střednímu vzdělávání, </a:t>
            </a:r>
            <a:r>
              <a:rPr lang="cs-CZ" sz="2200" b="1" dirty="0">
                <a:latin typeface="Calibri" panose="020F0502020204030204" pitchFamily="34" charset="0"/>
              </a:rPr>
              <a:t>ve znění pozdějších předpisů  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sz="2200" dirty="0">
                <a:latin typeface="Calibri" panose="020F0502020204030204" pitchFamily="34" charset="0"/>
              </a:rPr>
              <a:t>vyhláška Ministerstva školství, mládeže a tělovýchovy č. 233/2020 Sb., o některých zvláštních pravidlech pro vzdělávání v souvislosti s mimořádnými opatřeními při epidemii </a:t>
            </a:r>
            <a:r>
              <a:rPr lang="cs-CZ" sz="2200" dirty="0" err="1">
                <a:latin typeface="Calibri" panose="020F0502020204030204" pitchFamily="34" charset="0"/>
              </a:rPr>
              <a:t>koronaviru</a:t>
            </a:r>
            <a:r>
              <a:rPr lang="cs-CZ" sz="2200" dirty="0">
                <a:latin typeface="Calibri" panose="020F0502020204030204" pitchFamily="34" charset="0"/>
              </a:rPr>
              <a:t> SARS CoV-2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sz="2200" dirty="0">
                <a:latin typeface="Calibri" panose="020F0502020204030204" pitchFamily="34" charset="0"/>
              </a:rPr>
              <a:t>nařízení vlády č. 211/2010 Sb., o soustavě oborů vzdělání v základním, středním a vyšším odborném vzdělávání, ve znění pozdějších předpisů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sz="2200" b="1" dirty="0">
                <a:latin typeface="Calibri" panose="020F0502020204030204" pitchFamily="34" charset="0"/>
              </a:rPr>
              <a:t>zákon č. 500/2004 Sb., správní řád, v znění pozdějších předpisů</a:t>
            </a:r>
          </a:p>
        </p:txBody>
      </p:sp>
    </p:spTree>
    <p:extLst>
      <p:ext uri="{BB962C8B-B14F-4D97-AF65-F5344CB8AC3E}">
        <p14:creationId xmlns:p14="http://schemas.microsoft.com/office/powerpoint/2010/main" val="22498001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2800" b="1" dirty="0">
                <a:solidFill>
                  <a:schemeClr val="tx1"/>
                </a:solidFill>
              </a:rPr>
              <a:t>		</a:t>
            </a:r>
            <a:r>
              <a:rPr lang="cs-CZ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Přihláška ke vzdělávání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 algn="ctr">
              <a:spcAft>
                <a:spcPts val="3000"/>
              </a:spcAft>
              <a:buNone/>
            </a:pPr>
            <a:r>
              <a:rPr lang="cs-CZ" sz="36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Termíny pro podávání přihlášek: </a:t>
            </a:r>
          </a:p>
          <a:p>
            <a:pPr algn="ctr"/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pro obory vzdělání s talentovou zkouškou </a:t>
            </a:r>
          </a:p>
          <a:p>
            <a:pPr marL="0" indent="0" algn="ctr">
              <a:spcAft>
                <a:spcPts val="1800"/>
              </a:spcAft>
              <a:buNone/>
            </a:pPr>
            <a:r>
              <a:rPr lang="cs-CZ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30. listopadu 2021</a:t>
            </a:r>
          </a:p>
          <a:p>
            <a:pPr algn="ctr"/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pro obory vzdělání bez talentové zkoušky </a:t>
            </a:r>
          </a:p>
          <a:p>
            <a:pPr marL="0" indent="0" algn="ctr">
              <a:buNone/>
            </a:pPr>
            <a:r>
              <a:rPr lang="cs-CZ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1. března 2022</a:t>
            </a:r>
          </a:p>
        </p:txBody>
      </p:sp>
    </p:spTree>
    <p:extLst>
      <p:ext uri="{BB962C8B-B14F-4D97-AF65-F5344CB8AC3E}">
        <p14:creationId xmlns:p14="http://schemas.microsoft.com/office/powerpoint/2010/main" val="9787128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2800" b="1" dirty="0">
                <a:solidFill>
                  <a:schemeClr val="tx1"/>
                </a:solidFill>
              </a:rPr>
              <a:t>		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0" algn="ctr">
              <a:spcBef>
                <a:spcPts val="0"/>
              </a:spcBef>
              <a:spcAft>
                <a:spcPts val="1800"/>
              </a:spcAft>
              <a:buNone/>
            </a:pP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lv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36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Přijímací řízení </a:t>
            </a:r>
          </a:p>
          <a:p>
            <a:pPr lv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6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– </a:t>
            </a:r>
          </a:p>
          <a:p>
            <a:pPr lvl="0" algn="ctr">
              <a:spcBef>
                <a:spcPts val="1200"/>
              </a:spcBef>
              <a:spcAft>
                <a:spcPts val="1800"/>
              </a:spcAft>
              <a:buNone/>
            </a:pPr>
            <a:r>
              <a:rPr lang="cs-CZ" sz="36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obory vzdělání s talentovou zkouškou</a:t>
            </a:r>
            <a:endParaRPr lang="cs-CZ" sz="3600" dirty="0">
              <a:solidFill>
                <a:schemeClr val="accent6">
                  <a:lumMod val="60000"/>
                  <a:lumOff val="4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843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2800" b="1" dirty="0">
                <a:solidFill>
                  <a:schemeClr val="tx1"/>
                </a:solidFill>
              </a:rPr>
              <a:t>		</a:t>
            </a:r>
            <a:r>
              <a:rPr lang="cs-CZ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Přijímací řízení – talentová zkouška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cs-CZ" b="1" dirty="0">
                <a:solidFill>
                  <a:schemeClr val="accent4"/>
                </a:solidFill>
                <a:latin typeface="Calibri" panose="020F0502020204030204" pitchFamily="34" charset="0"/>
              </a:rPr>
              <a:t>V případě oborů vzdělání </a:t>
            </a:r>
            <a:r>
              <a:rPr lang="cs-CZ" b="1" u="sng" dirty="0">
                <a:solidFill>
                  <a:schemeClr val="accent4"/>
                </a:solidFill>
                <a:latin typeface="Calibri" panose="020F0502020204030204" pitchFamily="34" charset="0"/>
              </a:rPr>
              <a:t>s talentovou zkouškou</a:t>
            </a:r>
            <a:r>
              <a:rPr lang="cs-CZ" b="1" dirty="0">
                <a:solidFill>
                  <a:schemeClr val="accent4"/>
                </a:solidFill>
                <a:latin typeface="Calibri" panose="020F0502020204030204" pitchFamily="34" charset="0"/>
              </a:rPr>
              <a:t> ředitel školy vyhlašuje první kolo přijímacího řízení do </a:t>
            </a:r>
            <a:r>
              <a:rPr lang="cs-CZ" b="1" dirty="0">
                <a:solidFill>
                  <a:srgbClr val="C00000"/>
                </a:solidFill>
                <a:latin typeface="Calibri" panose="020F0502020204030204" pitchFamily="34" charset="0"/>
              </a:rPr>
              <a:t>31. října 2021.</a:t>
            </a:r>
          </a:p>
          <a:p>
            <a:pPr marL="0" lv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cs-CZ" b="1" dirty="0">
                <a:latin typeface="Calibri" panose="020F0502020204030204" pitchFamily="34" charset="0"/>
              </a:rPr>
              <a:t>---</a:t>
            </a:r>
          </a:p>
          <a:p>
            <a:pPr marL="0" lvl="0" indent="0" algn="just">
              <a:spcBef>
                <a:spcPts val="0"/>
              </a:spcBef>
              <a:spcAft>
                <a:spcPts val="1800"/>
              </a:spcAft>
              <a:buNone/>
            </a:pPr>
            <a:r>
              <a:rPr lang="cs-CZ" b="1" dirty="0">
                <a:solidFill>
                  <a:schemeClr val="accent4"/>
                </a:solidFill>
                <a:latin typeface="Calibri" panose="020F0502020204030204" pitchFamily="34" charset="0"/>
              </a:rPr>
              <a:t>Uchazeč odevzdá řediteli střední školy přihlášku pro první kolo přijímacího řízení do oborů vzdělání s talentovou zkouškou do </a:t>
            </a:r>
            <a:r>
              <a:rPr lang="cs-CZ" b="1" dirty="0">
                <a:solidFill>
                  <a:srgbClr val="C00000"/>
                </a:solidFill>
                <a:latin typeface="Calibri" panose="020F0502020204030204" pitchFamily="34" charset="0"/>
              </a:rPr>
              <a:t>30. listopadu 2021</a:t>
            </a:r>
            <a:r>
              <a:rPr lang="cs-CZ" dirty="0">
                <a:solidFill>
                  <a:srgbClr val="C00000"/>
                </a:solidFill>
                <a:latin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10843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2800" b="1" dirty="0">
                <a:solidFill>
                  <a:schemeClr val="tx1"/>
                </a:solidFill>
              </a:rPr>
              <a:t>		</a:t>
            </a:r>
            <a:r>
              <a:rPr lang="cs-CZ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Přijímací řízení – talentová zkouška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7638"/>
            <a:ext cx="8229600" cy="4708525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2600" b="1" dirty="0">
                <a:solidFill>
                  <a:schemeClr val="accent4"/>
                </a:solidFill>
                <a:latin typeface="Calibri" panose="020F0502020204030204" pitchFamily="34" charset="0"/>
              </a:rPr>
              <a:t>V prvním kole přijímacího řízení se talentová zkouška koná v pracovních dnech v termínech</a:t>
            </a:r>
          </a:p>
          <a:p>
            <a:pPr marL="0" lvl="0" indent="0" algn="just"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2600" b="1" dirty="0">
                <a:solidFill>
                  <a:schemeClr val="accent4"/>
                </a:solidFill>
                <a:latin typeface="Calibri" panose="020F0502020204030204" pitchFamily="34" charset="0"/>
              </a:rPr>
              <a:t>- od </a:t>
            </a:r>
            <a:r>
              <a:rPr lang="cs-CZ" sz="2600" b="1" dirty="0">
                <a:solidFill>
                  <a:srgbClr val="C00000"/>
                </a:solidFill>
                <a:latin typeface="Calibri" panose="020F0502020204030204" pitchFamily="34" charset="0"/>
              </a:rPr>
              <a:t>2. ledna do 15. ledna </a:t>
            </a:r>
            <a:r>
              <a:rPr lang="cs-CZ" sz="2600" b="1" dirty="0">
                <a:latin typeface="Calibri" panose="020F0502020204030204" pitchFamily="34" charset="0"/>
              </a:rPr>
              <a:t>pro obory vzdělání s talentovou zkouškou; </a:t>
            </a:r>
          </a:p>
          <a:p>
            <a:pPr marL="0" lvl="0" indent="0" algn="just"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2600" b="1" dirty="0">
                <a:solidFill>
                  <a:schemeClr val="accent4"/>
                </a:solidFill>
                <a:latin typeface="Calibri" panose="020F0502020204030204" pitchFamily="34" charset="0"/>
              </a:rPr>
              <a:t>- od </a:t>
            </a:r>
            <a:r>
              <a:rPr lang="cs-CZ" sz="2600" b="1" dirty="0">
                <a:solidFill>
                  <a:srgbClr val="C00000"/>
                </a:solidFill>
                <a:latin typeface="Calibri" panose="020F0502020204030204" pitchFamily="34" charset="0"/>
              </a:rPr>
              <a:t>2. ledna do 15. února </a:t>
            </a:r>
            <a:r>
              <a:rPr lang="cs-CZ" sz="2600" b="1" dirty="0">
                <a:solidFill>
                  <a:schemeClr val="accent4"/>
                </a:solidFill>
                <a:latin typeface="Calibri" panose="020F0502020204030204" pitchFamily="34" charset="0"/>
              </a:rPr>
              <a:t>v případě oboru vzdělání </a:t>
            </a:r>
            <a:r>
              <a:rPr lang="cs-CZ" sz="2600" b="1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Gymnázium se sportovní přípravou</a:t>
            </a:r>
            <a:r>
              <a:rPr lang="cs-CZ" sz="2600" b="1" dirty="0">
                <a:solidFill>
                  <a:schemeClr val="accent4"/>
                </a:solidFill>
                <a:latin typeface="Calibri" panose="020F0502020204030204" pitchFamily="34" charset="0"/>
              </a:rPr>
              <a:t> ;</a:t>
            </a:r>
          </a:p>
          <a:p>
            <a:pPr marL="0" lvl="0" indent="0" algn="just"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2600" b="1" dirty="0">
                <a:solidFill>
                  <a:schemeClr val="accent4"/>
                </a:solidFill>
                <a:latin typeface="Calibri" panose="020F0502020204030204" pitchFamily="34" charset="0"/>
              </a:rPr>
              <a:t>- od </a:t>
            </a:r>
            <a:r>
              <a:rPr lang="cs-CZ" sz="2600" b="1" dirty="0">
                <a:solidFill>
                  <a:srgbClr val="C00000"/>
                </a:solidFill>
                <a:latin typeface="Calibri" panose="020F0502020204030204" pitchFamily="34" charset="0"/>
              </a:rPr>
              <a:t>15. ledna do  31. ledna  </a:t>
            </a:r>
            <a:r>
              <a:rPr lang="cs-CZ" sz="2600" b="1" dirty="0">
                <a:solidFill>
                  <a:schemeClr val="accent4"/>
                </a:solidFill>
                <a:latin typeface="Calibri" panose="020F0502020204030204" pitchFamily="34" charset="0"/>
              </a:rPr>
              <a:t>pro obory konzervatoří.</a:t>
            </a:r>
          </a:p>
          <a:p>
            <a:pPr marL="0" lvl="0" indent="0" algn="just"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2600" b="1" dirty="0">
                <a:solidFill>
                  <a:schemeClr val="accent4"/>
                </a:solidFill>
                <a:latin typeface="Calibri" panose="020F0502020204030204" pitchFamily="34" charset="0"/>
              </a:rPr>
              <a:t>Konkrétní termín stanoví ředitel školy, přičemž pro první kolo přijímacího řízení stanoví </a:t>
            </a:r>
            <a:r>
              <a:rPr lang="cs-CZ" sz="26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2 termíny talentové zkoušky. </a:t>
            </a:r>
            <a:endParaRPr lang="cs-CZ" sz="26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9617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2800" b="1" dirty="0">
                <a:solidFill>
                  <a:schemeClr val="tx1"/>
                </a:solidFill>
              </a:rPr>
              <a:t>		</a:t>
            </a:r>
            <a:r>
              <a:rPr lang="cs-CZ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Přijímací řízení – talentová zkouška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2800" b="1" dirty="0">
                <a:solidFill>
                  <a:schemeClr val="accent4"/>
                </a:solidFill>
                <a:latin typeface="Calibri" panose="020F0502020204030204" pitchFamily="34" charset="0"/>
              </a:rPr>
              <a:t>Po vyhodnocení výsledků talentové zkoušky zašle ředitel školy zletilému uchazeči nebo zákonnému zástupci nezletilého uchazeče sdělení o výsledku talentové zkoušky, a to nejpozději </a:t>
            </a:r>
            <a:r>
              <a:rPr lang="cs-CZ" sz="2800" b="1" dirty="0">
                <a:solidFill>
                  <a:srgbClr val="C00000"/>
                </a:solidFill>
                <a:latin typeface="Calibri" panose="020F0502020204030204" pitchFamily="34" charset="0"/>
              </a:rPr>
              <a:t>do 20. ledna</a:t>
            </a:r>
            <a:r>
              <a:rPr lang="cs-CZ" sz="2800" b="1" dirty="0">
                <a:solidFill>
                  <a:schemeClr val="accent4"/>
                </a:solidFill>
                <a:latin typeface="Calibri" panose="020F0502020204030204" pitchFamily="34" charset="0"/>
              </a:rPr>
              <a:t>, </a:t>
            </a:r>
          </a:p>
          <a:p>
            <a:pPr marL="0" lvl="0" indent="0" algn="just"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2800" b="1" dirty="0">
                <a:solidFill>
                  <a:schemeClr val="accent4"/>
                </a:solidFill>
                <a:latin typeface="Calibri" panose="020F0502020204030204" pitchFamily="34" charset="0"/>
              </a:rPr>
              <a:t>v případě oboru vzdělání </a:t>
            </a:r>
            <a:r>
              <a:rPr lang="cs-CZ" sz="2800" b="1" dirty="0">
                <a:solidFill>
                  <a:srgbClr val="6699FF"/>
                </a:solidFill>
                <a:latin typeface="Calibri" panose="020F0502020204030204" pitchFamily="34" charset="0"/>
              </a:rPr>
              <a:t>Gymnázium se sportovní přípravou</a:t>
            </a:r>
            <a:r>
              <a:rPr lang="cs-CZ" sz="2800" b="1" dirty="0">
                <a:solidFill>
                  <a:schemeClr val="accent4"/>
                </a:solidFill>
                <a:latin typeface="Calibri" panose="020F0502020204030204" pitchFamily="34" charset="0"/>
              </a:rPr>
              <a:t> do </a:t>
            </a:r>
            <a:r>
              <a:rPr lang="cs-CZ" sz="2800" b="1" dirty="0">
                <a:solidFill>
                  <a:srgbClr val="C00000"/>
                </a:solidFill>
                <a:latin typeface="Calibri" panose="020F0502020204030204" pitchFamily="34" charset="0"/>
              </a:rPr>
              <a:t>20. února</a:t>
            </a:r>
            <a:r>
              <a:rPr lang="cs-CZ" sz="2800" b="1" dirty="0">
                <a:solidFill>
                  <a:schemeClr val="accent4"/>
                </a:solidFill>
                <a:latin typeface="Calibri" panose="020F0502020204030204" pitchFamily="34" charset="0"/>
              </a:rPr>
              <a:t> </a:t>
            </a:r>
          </a:p>
          <a:p>
            <a:pPr marL="0" lvl="0" indent="0" algn="just"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2800" dirty="0">
                <a:solidFill>
                  <a:schemeClr val="accent4"/>
                </a:solidFill>
                <a:latin typeface="Calibri" panose="020F0502020204030204" pitchFamily="34" charset="0"/>
              </a:rPr>
              <a:t>(pokud uchazeč nekoná zkoušku v náhradním termínu). </a:t>
            </a:r>
          </a:p>
          <a:p>
            <a:pPr marL="0" lvl="0" indent="0" algn="just"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2800" b="1" dirty="0">
                <a:solidFill>
                  <a:schemeClr val="accent4"/>
                </a:solidFill>
                <a:latin typeface="Calibri" panose="020F0502020204030204" pitchFamily="34" charset="0"/>
              </a:rPr>
              <a:t>Pokud uchazeč vykoná talentovou zkoušku úspěšně, pokračuje v přijímacím řízení.</a:t>
            </a:r>
            <a:endParaRPr lang="cs-CZ" sz="28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8093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2800" b="1" dirty="0">
                <a:solidFill>
                  <a:schemeClr val="tx1"/>
                </a:solidFill>
              </a:rPr>
              <a:t>		</a:t>
            </a:r>
            <a:r>
              <a:rPr lang="cs-CZ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Přijímací řízení – talentová zkouška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2600" b="1" dirty="0">
                <a:solidFill>
                  <a:srgbClr val="C00000"/>
                </a:solidFill>
                <a:latin typeface="Calibri" panose="020F0502020204030204" pitchFamily="34" charset="0"/>
              </a:rPr>
              <a:t>Jednotná přijímací zkouška se nekoná, s výjimkou oboru vzdělání Gymnázium se sportovní přípravou.</a:t>
            </a:r>
          </a:p>
          <a:p>
            <a:pPr marL="0" lvl="0" indent="0" algn="just"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2600" b="1" dirty="0">
                <a:solidFill>
                  <a:schemeClr val="accent4"/>
                </a:solidFill>
                <a:latin typeface="Calibri" panose="020F0502020204030204" pitchFamily="34" charset="0"/>
              </a:rPr>
              <a:t>Ředitel školy zveřejní seznam přijatých uchazečů a vydá rozhodnutí o nepřijetí uchazeče v období od </a:t>
            </a:r>
            <a:r>
              <a:rPr lang="cs-CZ" sz="2600" b="1" dirty="0">
                <a:solidFill>
                  <a:srgbClr val="C00000"/>
                </a:solidFill>
                <a:latin typeface="Calibri" panose="020F0502020204030204" pitchFamily="34" charset="0"/>
              </a:rPr>
              <a:t>5. února do 15. února</a:t>
            </a:r>
            <a:r>
              <a:rPr lang="cs-CZ" sz="2600" b="1" dirty="0">
                <a:solidFill>
                  <a:schemeClr val="accent4"/>
                </a:solidFill>
                <a:latin typeface="Calibri" panose="020F0502020204030204" pitchFamily="34" charset="0"/>
              </a:rPr>
              <a:t>; neplatí v případě oboru vzdělání </a:t>
            </a:r>
            <a:r>
              <a:rPr lang="cs-CZ" sz="2600" b="1" dirty="0">
                <a:solidFill>
                  <a:srgbClr val="6699FF"/>
                </a:solidFill>
                <a:latin typeface="Calibri" panose="020F0502020204030204" pitchFamily="34" charset="0"/>
              </a:rPr>
              <a:t>Gymnázium se sportovní přípravou</a:t>
            </a:r>
            <a:r>
              <a:rPr lang="cs-CZ" sz="2600" b="1" dirty="0">
                <a:solidFill>
                  <a:schemeClr val="accent4"/>
                </a:solidFill>
                <a:latin typeface="Calibri" panose="020F0502020204030204" pitchFamily="34" charset="0"/>
              </a:rPr>
              <a:t>.</a:t>
            </a:r>
          </a:p>
          <a:p>
            <a:pPr marL="0" lvl="0" indent="0" algn="just"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2600" b="1" dirty="0">
                <a:solidFill>
                  <a:schemeClr val="accent4"/>
                </a:solidFill>
                <a:latin typeface="Calibri" panose="020F0502020204030204" pitchFamily="34" charset="0"/>
              </a:rPr>
              <a:t>Uchazeč, který je žákem základní školy, obdrží v případě, že podává přihlášku do oboru vzdělání s talentovou zkouškou, zápisový lístek v této základní škole, a to nejpozději </a:t>
            </a:r>
            <a:r>
              <a:rPr lang="cs-CZ" sz="2600" b="1" dirty="0">
                <a:solidFill>
                  <a:srgbClr val="C00000"/>
                </a:solidFill>
                <a:latin typeface="Calibri" panose="020F0502020204030204" pitchFamily="34" charset="0"/>
              </a:rPr>
              <a:t>do 30. listopadu</a:t>
            </a:r>
            <a:r>
              <a:rPr lang="cs-CZ" sz="2600" b="1" dirty="0">
                <a:solidFill>
                  <a:schemeClr val="accent4"/>
                </a:solidFill>
                <a:latin typeface="Calibri" panose="020F0502020204030204" pitchFamily="34" charset="0"/>
              </a:rPr>
              <a:t>. </a:t>
            </a:r>
            <a:endParaRPr lang="cs-CZ" sz="26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665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2800" b="1" dirty="0">
                <a:solidFill>
                  <a:schemeClr val="tx1"/>
                </a:solidFill>
              </a:rPr>
              <a:t>		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0" algn="ctr">
              <a:spcBef>
                <a:spcPts val="0"/>
              </a:spcBef>
              <a:spcAft>
                <a:spcPts val="1800"/>
              </a:spcAft>
              <a:buNone/>
            </a:pP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lvl="0" algn="ctr">
              <a:spcBef>
                <a:spcPts val="0"/>
              </a:spcBef>
              <a:spcAft>
                <a:spcPts val="1800"/>
              </a:spcAft>
              <a:buNone/>
            </a:pP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lv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800" b="1" dirty="0">
                <a:solidFill>
                  <a:schemeClr val="accent4"/>
                </a:solidFill>
                <a:latin typeface="Calibri" panose="020F0502020204030204" pitchFamily="34" charset="0"/>
              </a:rPr>
              <a:t>Přijímací řízení </a:t>
            </a:r>
          </a:p>
          <a:p>
            <a:pPr lv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b="1" dirty="0">
                <a:solidFill>
                  <a:schemeClr val="accent4"/>
                </a:solidFill>
                <a:latin typeface="Calibri" panose="020F0502020204030204" pitchFamily="34" charset="0"/>
              </a:rPr>
              <a:t>ve školním roce 2021/2022</a:t>
            </a:r>
          </a:p>
          <a:p>
            <a:pPr lv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b="1" dirty="0">
                <a:solidFill>
                  <a:schemeClr val="accent4"/>
                </a:solidFill>
                <a:latin typeface="Calibri" panose="020F0502020204030204" pitchFamily="34" charset="0"/>
              </a:rPr>
              <a:t>- </a:t>
            </a:r>
            <a:r>
              <a:rPr lang="cs-CZ" sz="2800" b="1" u="sng" dirty="0">
                <a:solidFill>
                  <a:schemeClr val="accent4"/>
                </a:solidFill>
                <a:latin typeface="Calibri" panose="020F0502020204030204" pitchFamily="34" charset="0"/>
              </a:rPr>
              <a:t>všeobecné informace</a:t>
            </a:r>
          </a:p>
        </p:txBody>
      </p:sp>
    </p:spTree>
    <p:extLst>
      <p:ext uri="{BB962C8B-B14F-4D97-AF65-F5344CB8AC3E}">
        <p14:creationId xmlns:p14="http://schemas.microsoft.com/office/powerpoint/2010/main" val="10715909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2800" b="1" dirty="0">
                <a:solidFill>
                  <a:schemeClr val="tx1"/>
                </a:solidFill>
              </a:rPr>
              <a:t>		</a:t>
            </a:r>
            <a:r>
              <a:rPr lang="cs-CZ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Přijímací řízení - stanovení kritérií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46237"/>
            <a:ext cx="8229600" cy="4830763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2400" b="1" dirty="0">
                <a:latin typeface="Calibri" panose="020F0502020204030204" pitchFamily="34" charset="0"/>
              </a:rPr>
              <a:t>Ředitel školy vyhlašuje první kolo přijímacího řízení </a:t>
            </a:r>
            <a:r>
              <a:rPr lang="cs-CZ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do 31. ledna 2022 </a:t>
            </a:r>
            <a:r>
              <a:rPr lang="cs-CZ" sz="2400" dirty="0">
                <a:latin typeface="Calibri" panose="020F0502020204030204" pitchFamily="34" charset="0"/>
              </a:rPr>
              <a:t>(pokud není stanoveno jinak)</a:t>
            </a:r>
            <a:r>
              <a:rPr lang="cs-CZ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cs-CZ" sz="2400" b="1" dirty="0">
                <a:solidFill>
                  <a:schemeClr val="tx2"/>
                </a:solidFill>
                <a:latin typeface="Calibri" panose="020F0502020204030204" pitchFamily="34" charset="0"/>
              </a:rPr>
              <a:t>a do tohoto termínu zveřejní rovněž 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b="1" u="sng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MUSÍ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jednotná kritéria přijímacího řízení (do oboru vzdělání a formy vzdělávání) a způsob hodnocení jejich splnění</a:t>
            </a:r>
          </a:p>
          <a:p>
            <a:pPr>
              <a:spcBef>
                <a:spcPts val="0"/>
              </a:spcBef>
              <a:spcAft>
                <a:spcPts val="2400"/>
              </a:spcAft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předpokládaný počet přijímaných uchazečů (do oboru vzdělání a formy vzdělávání)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b="1" u="sng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MŮŽE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školní přijímací zkoušku + dva termíny konání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jednotná kritéria a předpokládané počty přijímaných uchazečů v různých zaměřeních ŠVP</a:t>
            </a:r>
          </a:p>
        </p:txBody>
      </p:sp>
    </p:spTree>
    <p:extLst>
      <p:ext uri="{BB962C8B-B14F-4D97-AF65-F5344CB8AC3E}">
        <p14:creationId xmlns:p14="http://schemas.microsoft.com/office/powerpoint/2010/main" val="18270832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2800" b="1" dirty="0">
                <a:solidFill>
                  <a:schemeClr val="tx1"/>
                </a:solidFill>
              </a:rPr>
              <a:t>		</a:t>
            </a:r>
            <a:r>
              <a:rPr lang="cs-CZ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Přijímací řízení - stanovení kritérií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800" b="1" dirty="0">
                <a:solidFill>
                  <a:schemeClr val="accent4"/>
                </a:solidFill>
                <a:latin typeface="Calibri" panose="020F0502020204030204" pitchFamily="34" charset="0"/>
              </a:rPr>
              <a:t>V oborech vzdělání </a:t>
            </a: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s maturitní zkouškou 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SE</a:t>
            </a:r>
            <a:r>
              <a:rPr lang="cs-CZ" sz="2800" b="1" dirty="0">
                <a:solidFill>
                  <a:schemeClr val="accent4"/>
                </a:solidFill>
                <a:latin typeface="Calibri" panose="020F0502020204030204" pitchFamily="34" charset="0"/>
              </a:rPr>
              <a:t> </a:t>
            </a:r>
            <a:r>
              <a:rPr lang="cs-CZ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KONÁ VŽDY</a:t>
            </a:r>
            <a:r>
              <a:rPr lang="cs-CZ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800" b="1" dirty="0">
                <a:solidFill>
                  <a:schemeClr val="accent4"/>
                </a:solidFill>
                <a:latin typeface="Calibri" panose="020F0502020204030204" pitchFamily="34" charset="0"/>
              </a:rPr>
              <a:t>jednotná přijímací zkouška (pokud není stanoveno jinak) - </a:t>
            </a:r>
            <a:r>
              <a:rPr lang="cs-CZ" sz="2800" dirty="0">
                <a:solidFill>
                  <a:schemeClr val="accent4"/>
                </a:solidFill>
                <a:latin typeface="Calibri" panose="020F0502020204030204" pitchFamily="34" charset="0"/>
              </a:rPr>
              <a:t>formou písemného testu ze vzdělávacího oboru Český jazyk a literatura a písemného testu ze vzdělávacího oboru Matematika a její aplikace.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endParaRPr lang="cs-CZ" sz="2800" b="1" dirty="0">
              <a:solidFill>
                <a:schemeClr val="accent4"/>
              </a:solidFill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800" dirty="0">
                <a:solidFill>
                  <a:schemeClr val="accent4"/>
                </a:solidFill>
                <a:latin typeface="Calibri" panose="020F0502020204030204" pitchFamily="34" charset="0"/>
              </a:rPr>
              <a:t>Možnost stanovit pro přijímací řízení zároveň školní přijímací zkoušku tím není dotčena.</a:t>
            </a:r>
          </a:p>
        </p:txBody>
      </p:sp>
    </p:spTree>
    <p:extLst>
      <p:ext uri="{BB962C8B-B14F-4D97-AF65-F5344CB8AC3E}">
        <p14:creationId xmlns:p14="http://schemas.microsoft.com/office/powerpoint/2010/main" val="13591623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r>
              <a:rPr lang="cs-CZ" sz="2800" dirty="0">
                <a:latin typeface="Calibri" panose="020F0502020204030204" pitchFamily="34" charset="0"/>
              </a:rPr>
              <a:t>			      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Přijímací řízení – přijímací zkouška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sz="2400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eaLnBrk="1" hangingPunct="1"/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04800" y="1371600"/>
            <a:ext cx="8382000" cy="62555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000" b="1" u="sng" dirty="0">
                <a:solidFill>
                  <a:srgbClr val="00B050"/>
                </a:solidFill>
                <a:latin typeface="Calibri" panose="020F0502020204030204" pitchFamily="34" charset="0"/>
              </a:rPr>
              <a:t>MŠMT stanovilo konkrétní termíny konání jednotné zkoušky v prvním kole přijímacího řízení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(viz též sdělení Ministerstva školství, mládeže a tělovýchovy ze dne 26. 8. 2021, č. j. MSMT-22753/2021-1)</a:t>
            </a:r>
            <a:endParaRPr lang="cs-CZ" sz="2000" b="1" u="sng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cs-CZ" sz="2000" b="1" u="sng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000" b="1" u="sng" dirty="0">
                <a:solidFill>
                  <a:srgbClr val="002060"/>
                </a:solidFill>
                <a:latin typeface="Calibri" panose="020F0502020204030204" pitchFamily="34" charset="0"/>
              </a:rPr>
              <a:t>pro 4leté obory vzdělání, včetně nástavbového studia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2000" dirty="0">
                <a:solidFill>
                  <a:srgbClr val="002060"/>
                </a:solidFill>
                <a:latin typeface="Calibri" panose="020F0502020204030204" pitchFamily="34" charset="0"/>
              </a:rPr>
              <a:t>		</a:t>
            </a:r>
            <a:r>
              <a:rPr lang="cs-CZ" sz="2000" b="1" dirty="0">
                <a:latin typeface="Calibri" panose="020F0502020204030204" pitchFamily="34" charset="0"/>
              </a:rPr>
              <a:t>1. termín - </a:t>
            </a:r>
            <a:r>
              <a:rPr lang="cs-CZ" sz="2000" b="1" dirty="0">
                <a:solidFill>
                  <a:srgbClr val="C00000"/>
                </a:solidFill>
                <a:latin typeface="Calibri" panose="020F0502020204030204" pitchFamily="34" charset="0"/>
              </a:rPr>
              <a:t>12. dubna 2022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b="1" dirty="0">
                <a:solidFill>
                  <a:srgbClr val="C00000"/>
                </a:solidFill>
                <a:latin typeface="Calibri" panose="020F0502020204030204" pitchFamily="34" charset="0"/>
              </a:rPr>
              <a:t>		</a:t>
            </a:r>
            <a:r>
              <a:rPr lang="cs-CZ" sz="2000" b="1" dirty="0">
                <a:latin typeface="Calibri" panose="020F0502020204030204" pitchFamily="34" charset="0"/>
              </a:rPr>
              <a:t>2. termín - </a:t>
            </a:r>
            <a:r>
              <a:rPr lang="cs-CZ" sz="2000" b="1" dirty="0">
                <a:solidFill>
                  <a:srgbClr val="C00000"/>
                </a:solidFill>
                <a:latin typeface="Calibri" panose="020F0502020204030204" pitchFamily="34" charset="0"/>
              </a:rPr>
              <a:t>13. dubna 2022 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000" b="1" u="sng" dirty="0">
                <a:solidFill>
                  <a:srgbClr val="002060"/>
                </a:solidFill>
                <a:latin typeface="Calibri" panose="020F0502020204030204" pitchFamily="34" charset="0"/>
              </a:rPr>
              <a:t>pro obory 6letých a 8letých gymnázií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2000" b="1" dirty="0">
                <a:latin typeface="Calibri" panose="020F0502020204030204" pitchFamily="34" charset="0"/>
              </a:rPr>
              <a:t>		1. termín - </a:t>
            </a:r>
            <a:r>
              <a:rPr lang="cs-CZ" sz="2000" b="1" dirty="0">
                <a:solidFill>
                  <a:srgbClr val="C00000"/>
                </a:solidFill>
                <a:latin typeface="Calibri" panose="020F0502020204030204" pitchFamily="34" charset="0"/>
              </a:rPr>
              <a:t>19. dubna 2022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b="1" dirty="0">
                <a:solidFill>
                  <a:srgbClr val="C00000"/>
                </a:solidFill>
                <a:latin typeface="Calibri" panose="020F0502020204030204" pitchFamily="34" charset="0"/>
              </a:rPr>
              <a:t>		</a:t>
            </a:r>
            <a:r>
              <a:rPr lang="cs-CZ" sz="2000" b="1" dirty="0">
                <a:latin typeface="Calibri" panose="020F0502020204030204" pitchFamily="34" charset="0"/>
              </a:rPr>
              <a:t>2. termín - </a:t>
            </a:r>
            <a:r>
              <a:rPr lang="cs-CZ" sz="2000" b="1" dirty="0">
                <a:solidFill>
                  <a:srgbClr val="C00000"/>
                </a:solidFill>
                <a:latin typeface="Calibri" panose="020F0502020204030204" pitchFamily="34" charset="0"/>
              </a:rPr>
              <a:t>20. dubna 2022 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000" b="1" u="sng" dirty="0">
                <a:solidFill>
                  <a:srgbClr val="002060"/>
                </a:solidFill>
                <a:latin typeface="Calibri" panose="020F0502020204030204" pitchFamily="34" charset="0"/>
              </a:rPr>
              <a:t>náhradní termín  pro všechny obory vzdělání: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2000" b="1" dirty="0">
                <a:latin typeface="Calibri" panose="020F0502020204030204" pitchFamily="34" charset="0"/>
              </a:rPr>
              <a:t>		1. termín - </a:t>
            </a:r>
            <a:r>
              <a:rPr lang="cs-CZ" sz="2000" b="1" dirty="0">
                <a:solidFill>
                  <a:srgbClr val="C00000"/>
                </a:solidFill>
                <a:latin typeface="Calibri" panose="020F0502020204030204" pitchFamily="34" charset="0"/>
              </a:rPr>
              <a:t>10. května 2022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000" b="1" dirty="0">
                <a:latin typeface="Calibri" panose="020F0502020204030204" pitchFamily="34" charset="0"/>
              </a:rPr>
              <a:t>		2. termín - </a:t>
            </a:r>
            <a:r>
              <a:rPr lang="cs-CZ" sz="2000" b="1" dirty="0">
                <a:solidFill>
                  <a:srgbClr val="C00000"/>
                </a:solidFill>
                <a:latin typeface="Calibri" panose="020F0502020204030204" pitchFamily="34" charset="0"/>
              </a:rPr>
              <a:t>11. května 2022</a:t>
            </a:r>
          </a:p>
          <a:p>
            <a:pPr algn="just">
              <a:spcAft>
                <a:spcPts val="1200"/>
              </a:spcAft>
            </a:pPr>
            <a:endParaRPr lang="cs-CZ" sz="2400" dirty="0">
              <a:latin typeface="Calibri" panose="020F0502020204030204" pitchFamily="34" charset="0"/>
            </a:endParaRPr>
          </a:p>
          <a:p>
            <a:pPr algn="just">
              <a:spcAft>
                <a:spcPts val="1200"/>
              </a:spcAft>
            </a:pPr>
            <a:endParaRPr lang="cs-CZ" sz="2400" b="1" dirty="0">
              <a:latin typeface="Calibri" panose="020F050202020403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810000"/>
            <a:ext cx="2414587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2585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2800" b="1" dirty="0">
                <a:solidFill>
                  <a:schemeClr val="tx1"/>
                </a:solidFill>
              </a:rPr>
              <a:t>		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0" algn="ctr">
              <a:spcBef>
                <a:spcPts val="0"/>
              </a:spcBef>
              <a:spcAft>
                <a:spcPts val="1800"/>
              </a:spcAft>
              <a:buNone/>
            </a:pP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lv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3600" b="1" dirty="0">
                <a:solidFill>
                  <a:srgbClr val="3F3FC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Přijímací řízení </a:t>
            </a:r>
          </a:p>
          <a:p>
            <a:pPr lv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600" b="1" dirty="0">
                <a:solidFill>
                  <a:srgbClr val="3F3FC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– </a:t>
            </a:r>
          </a:p>
          <a:p>
            <a:pPr lvl="0" algn="ctr">
              <a:spcBef>
                <a:spcPts val="1200"/>
              </a:spcBef>
              <a:spcAft>
                <a:spcPts val="1800"/>
              </a:spcAft>
              <a:buNone/>
            </a:pPr>
            <a:r>
              <a:rPr lang="cs-CZ" sz="3600" b="1" dirty="0">
                <a:solidFill>
                  <a:srgbClr val="3F3FC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PŘIHLÁŠKA KE VZDĚLÁVÁNÍ</a:t>
            </a:r>
            <a:endParaRPr lang="cs-CZ" sz="3600" dirty="0">
              <a:solidFill>
                <a:srgbClr val="3F3FC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0373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pPr algn="r"/>
            <a:r>
              <a:rPr lang="cs-CZ" sz="2800" dirty="0">
                <a:latin typeface="Calibri" panose="020F0502020204030204" pitchFamily="34" charset="0"/>
              </a:rPr>
              <a:t>			      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Přijímací řízení – přijímací zkouška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sz="2400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eaLnBrk="1" hangingPunct="1"/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04800" y="1371600"/>
            <a:ext cx="8382000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sz="2800" dirty="0">
              <a:latin typeface="Calibri" panose="020F0502020204030204" pitchFamily="34" charset="0"/>
            </a:endParaRPr>
          </a:p>
          <a:p>
            <a:pPr algn="just">
              <a:spcAft>
                <a:spcPts val="1200"/>
              </a:spcAft>
            </a:pPr>
            <a:r>
              <a:rPr lang="cs-CZ" sz="2400" dirty="0">
                <a:latin typeface="Calibri" panose="020F0502020204030204" pitchFamily="34" charset="0"/>
              </a:rPr>
              <a:t>Školní přijímací zkoušky </a:t>
            </a:r>
            <a:r>
              <a:rPr lang="cs-CZ" sz="2400" u="sng" dirty="0">
                <a:latin typeface="Calibri" panose="020F0502020204030204" pitchFamily="34" charset="0"/>
              </a:rPr>
              <a:t>v prvním kole </a:t>
            </a:r>
            <a:r>
              <a:rPr lang="cs-CZ" sz="2400" dirty="0">
                <a:latin typeface="Calibri" panose="020F0502020204030204" pitchFamily="34" charset="0"/>
              </a:rPr>
              <a:t>přijímacího řízení se </a:t>
            </a:r>
          </a:p>
          <a:p>
            <a:pPr marL="342900" indent="-342900" algn="just">
              <a:spcAft>
                <a:spcPts val="1200"/>
              </a:spcAft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pro obory vzdělání </a:t>
            </a:r>
            <a:r>
              <a:rPr lang="cs-CZ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s maturitní zkouškou </a:t>
            </a:r>
            <a:r>
              <a:rPr lang="cs-CZ" sz="2400" dirty="0">
                <a:latin typeface="Calibri" panose="020F0502020204030204" pitchFamily="34" charset="0"/>
              </a:rPr>
              <a:t>konají v pracovních dnech v období od </a:t>
            </a:r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12. dubna do 28. dubna 2022</a:t>
            </a:r>
            <a:r>
              <a:rPr lang="cs-CZ" sz="2400" dirty="0">
                <a:latin typeface="Calibri" panose="020F0502020204030204" pitchFamily="34" charset="0"/>
              </a:rPr>
              <a:t>; </a:t>
            </a:r>
          </a:p>
          <a:p>
            <a:pPr marL="342900" indent="-342900" algn="just">
              <a:spcAft>
                <a:spcPts val="2400"/>
              </a:spcAft>
              <a:buFontTx/>
              <a:buChar char="-"/>
            </a:pPr>
            <a:r>
              <a:rPr lang="cs-CZ" sz="2400" dirty="0">
                <a:latin typeface="Calibri" panose="020F0502020204030204" pitchFamily="34" charset="0"/>
              </a:rPr>
              <a:t>pro </a:t>
            </a:r>
            <a:r>
              <a:rPr lang="cs-CZ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ostatní obory </a:t>
            </a:r>
            <a:r>
              <a:rPr lang="cs-CZ" sz="2400" dirty="0">
                <a:latin typeface="Calibri" panose="020F0502020204030204" pitchFamily="34" charset="0"/>
              </a:rPr>
              <a:t>vzdělání se konají v pracovních dnech v období od </a:t>
            </a:r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22. dubna do 30. dubna 2022</a:t>
            </a:r>
            <a:r>
              <a:rPr lang="cs-CZ" sz="2400" dirty="0">
                <a:latin typeface="Calibri" panose="020F0502020204030204" pitchFamily="34" charset="0"/>
              </a:rPr>
              <a:t>. </a:t>
            </a:r>
          </a:p>
          <a:p>
            <a:pPr algn="just">
              <a:spcAft>
                <a:spcPts val="1200"/>
              </a:spcAft>
            </a:pPr>
            <a:r>
              <a:rPr lang="cs-CZ" sz="2400" b="1" dirty="0">
                <a:latin typeface="Calibri" panose="020F0502020204030204" pitchFamily="34" charset="0"/>
              </a:rPr>
              <a:t>Obsah a forma přijímací zkoušky </a:t>
            </a:r>
            <a:r>
              <a:rPr lang="cs-CZ" sz="2400" dirty="0">
                <a:latin typeface="Calibri" panose="020F0502020204030204" pitchFamily="34" charset="0"/>
              </a:rPr>
              <a:t>odpovídají rámcovému vzdělávacímu programu pro základní vzdělávání - </a:t>
            </a:r>
            <a:r>
              <a:rPr lang="cs-CZ" sz="2400" dirty="0">
                <a:solidFill>
                  <a:schemeClr val="accent4"/>
                </a:solidFill>
                <a:latin typeface="Calibri" panose="020F0502020204030204" pitchFamily="34" charset="0"/>
              </a:rPr>
              <a:t>stanovuje  ředitel školy.</a:t>
            </a:r>
            <a:endParaRPr lang="cs-CZ" sz="2400" dirty="0">
              <a:latin typeface="Calibri" panose="020F0502020204030204" pitchFamily="34" charset="0"/>
            </a:endParaRPr>
          </a:p>
          <a:p>
            <a:pPr algn="just">
              <a:spcAft>
                <a:spcPts val="1200"/>
              </a:spcAft>
            </a:pPr>
            <a:endParaRPr lang="cs-CZ" sz="2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923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r>
              <a:rPr lang="cs-CZ" sz="2800" dirty="0">
                <a:latin typeface="Calibri" panose="020F0502020204030204" pitchFamily="34" charset="0"/>
              </a:rPr>
              <a:t>			      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Přijímací řízení – přijímací zkouška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7924800" cy="46783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sz="2400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eaLnBrk="1" hangingPunct="1"/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533400" y="1905000"/>
            <a:ext cx="8153400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b="1" dirty="0">
                <a:solidFill>
                  <a:schemeClr val="accent4"/>
                </a:solidFill>
                <a:latin typeface="Calibri" panose="020F0502020204030204" pitchFamily="34" charset="0"/>
              </a:rPr>
              <a:t>U uchazečů </a:t>
            </a:r>
            <a:r>
              <a:rPr lang="cs-CZ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se speciálními vzdělávacími potřebami </a:t>
            </a:r>
            <a:r>
              <a:rPr lang="cs-CZ" sz="2400" b="1" dirty="0">
                <a:solidFill>
                  <a:schemeClr val="accent4"/>
                </a:solidFill>
                <a:latin typeface="Calibri" panose="020F0502020204030204" pitchFamily="34" charset="0"/>
              </a:rPr>
              <a:t>rozhodne ředitel školy podle </a:t>
            </a:r>
            <a:r>
              <a:rPr lang="cs-CZ" sz="2400" b="1" u="sng" dirty="0">
                <a:solidFill>
                  <a:schemeClr val="accent4"/>
                </a:solidFill>
                <a:latin typeface="Calibri" panose="020F0502020204030204" pitchFamily="34" charset="0"/>
              </a:rPr>
              <a:t>vyjádření školského poradenského zařízení</a:t>
            </a:r>
            <a:r>
              <a:rPr lang="cs-CZ" sz="2400" b="1" dirty="0">
                <a:solidFill>
                  <a:schemeClr val="accent4"/>
                </a:solidFill>
                <a:latin typeface="Calibri" panose="020F0502020204030204" pitchFamily="34" charset="0"/>
              </a:rPr>
              <a:t>, které uchazeč doloží k přihlášce, o uzpůsobení podmínek pro konání jednotné zkoušky.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b="1" dirty="0">
                <a:solidFill>
                  <a:schemeClr val="accent4"/>
                </a:solidFill>
                <a:latin typeface="Calibri" panose="020F0502020204030204" pitchFamily="34" charset="0"/>
              </a:rPr>
              <a:t> 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b="1" dirty="0">
                <a:solidFill>
                  <a:schemeClr val="accent4"/>
                </a:solidFill>
                <a:latin typeface="Calibri" panose="020F0502020204030204" pitchFamily="34" charset="0"/>
              </a:rPr>
              <a:t>Cizinci, na které se vztahuje § 20 odst. 4 školského zákona, nekonají na žádost jednotnou zkoušku ze vzdělávacího oboru Český jazyk a literatura. Povinnost školy ověřit rozhovorem znalost českého jazyka, která je nezbytná pro vzdělávání v daném oboru vzdělání, není dotčena. 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cs-CZ" sz="2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5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r>
              <a:rPr lang="cs-CZ" sz="2800" dirty="0">
                <a:latin typeface="Calibri" panose="020F0502020204030204" pitchFamily="34" charset="0"/>
              </a:rPr>
              <a:t>			      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Přijímací řízení – přijímací zkouška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478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sz="2400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eaLnBrk="1" hangingPunct="1"/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609600" y="1447800"/>
            <a:ext cx="7772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b="1" dirty="0">
                <a:solidFill>
                  <a:schemeClr val="accent4"/>
                </a:solidFill>
                <a:latin typeface="Calibri" panose="020F0502020204030204" pitchFamily="34" charset="0"/>
              </a:rPr>
              <a:t>Každý uchazeč </a:t>
            </a:r>
            <a:r>
              <a:rPr lang="cs-CZ" sz="2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může</a:t>
            </a:r>
            <a:r>
              <a:rPr lang="cs-CZ" sz="2400" dirty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cs-CZ" sz="2400" b="1" dirty="0">
                <a:solidFill>
                  <a:schemeClr val="accent4"/>
                </a:solidFill>
                <a:latin typeface="Calibri" panose="020F0502020204030204" pitchFamily="34" charset="0"/>
              </a:rPr>
              <a:t>písemný test ze vzdělávacího oboru Český jazyk a literatura a písemný test ze vzdělávacího oboru Matematika a její aplikace přijímacího řízení </a:t>
            </a:r>
            <a:r>
              <a:rPr lang="cs-CZ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konat dvakrát</a:t>
            </a:r>
            <a:endParaRPr lang="cs-CZ" sz="2400" b="1" dirty="0">
              <a:solidFill>
                <a:schemeClr val="accent4"/>
              </a:solidFill>
              <a:latin typeface="Calibri" panose="020F0502020204030204" pitchFamily="34" charset="0"/>
            </a:endParaRPr>
          </a:p>
          <a:p>
            <a:pPr marL="342900" indent="-342900" algn="just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cs-CZ" sz="2400" b="1" dirty="0">
                <a:solidFill>
                  <a:schemeClr val="accent4"/>
                </a:solidFill>
                <a:latin typeface="Calibri" panose="020F0502020204030204" pitchFamily="34" charset="0"/>
              </a:rPr>
              <a:t>v prvním stanoveném termínu ve škole uvedené na přihlášce v prvním pořadí;</a:t>
            </a:r>
          </a:p>
          <a:p>
            <a:pPr marL="342900" indent="-342900" algn="just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cs-CZ" sz="2400" b="1" dirty="0">
                <a:solidFill>
                  <a:schemeClr val="accent4"/>
                </a:solidFill>
                <a:latin typeface="Calibri" panose="020F0502020204030204" pitchFamily="34" charset="0"/>
              </a:rPr>
              <a:t>ve druhém stanoveném termínu ve škole uvedené na přihlášce ve druhém pořadí</a:t>
            </a:r>
          </a:p>
          <a:p>
            <a:pPr marL="342900" indent="-342900" algn="just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cs-CZ" sz="2400" b="1" dirty="0">
                <a:solidFill>
                  <a:schemeClr val="accent4"/>
                </a:solidFill>
                <a:latin typeface="Calibri" panose="020F0502020204030204" pitchFamily="34" charset="0"/>
              </a:rPr>
              <a:t>nebo ve škole uvedené uchazečem na přihlášce do oboru vzdělání s talentovou zkouškou. 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cs-CZ" sz="2000" b="1" dirty="0">
              <a:solidFill>
                <a:schemeClr val="accent4"/>
              </a:solidFill>
              <a:latin typeface="Calibri" panose="020F0502020204030204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809" y="5048904"/>
            <a:ext cx="2400302" cy="1600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96526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pPr algn="r"/>
            <a:r>
              <a:rPr lang="cs-CZ" sz="2800" dirty="0">
                <a:latin typeface="Calibri" panose="020F0502020204030204" pitchFamily="34" charset="0"/>
              </a:rPr>
              <a:t>		 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Přijímací řízení –  přijímací zkouška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sz="2400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eaLnBrk="1" hangingPunct="1"/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04800" y="1371600"/>
            <a:ext cx="83820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Aft>
                <a:spcPts val="1200"/>
              </a:spcAft>
            </a:pPr>
            <a:r>
              <a:rPr lang="cs-CZ" sz="2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Pozvánka k přijímací zkoušce se zasílá </a:t>
            </a:r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14 dnů před konáním </a:t>
            </a:r>
            <a:r>
              <a:rPr lang="cs-CZ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přijímací zkoušky (platí pro I. kolo PŘ).</a:t>
            </a:r>
          </a:p>
          <a:p>
            <a:pPr algn="just" eaLnBrk="1" hangingPunct="1">
              <a:spcAft>
                <a:spcPts val="600"/>
              </a:spcAft>
            </a:pPr>
            <a:r>
              <a:rPr lang="cs-CZ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Pokud se </a:t>
            </a:r>
            <a:r>
              <a:rPr lang="cs-CZ" sz="2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uchazeč k přijímací zkoušce pro vážné důvody nedostaví</a:t>
            </a:r>
            <a:r>
              <a:rPr lang="cs-CZ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:</a:t>
            </a:r>
          </a:p>
          <a:p>
            <a:pPr lvl="1">
              <a:spcBef>
                <a:spcPts val="0"/>
              </a:spcBef>
              <a:buFont typeface="Symbol" panose="05050102010706020507" pitchFamily="18" charset="2"/>
              <a:buChar char="®"/>
            </a:pPr>
            <a:r>
              <a:rPr lang="cs-CZ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  omlouvá nepřítomnost </a:t>
            </a:r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do 3 dnů řediteli dané školy</a:t>
            </a:r>
            <a:r>
              <a:rPr lang="cs-CZ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;</a:t>
            </a:r>
          </a:p>
          <a:p>
            <a:pPr lvl="1">
              <a:buFont typeface="Symbol" panose="05050102010706020507" pitchFamily="18" charset="2"/>
              <a:buChar char="®"/>
            </a:pPr>
            <a:r>
              <a:rPr lang="cs-CZ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  náhradní termín nejpozději do 1 měsíce. 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cs-CZ" sz="2200" dirty="0">
              <a:solidFill>
                <a:schemeClr val="accent4"/>
              </a:solidFill>
              <a:latin typeface="Calibri" panose="020F050202020403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200" b="1" dirty="0">
                <a:latin typeface="Calibri" panose="020F0502020204030204" pitchFamily="34" charset="0"/>
              </a:rPr>
              <a:t>Stejný termín pro konání přijímací zkoušky v jiném oboru vzdělání nebo jiné škole není důvodem stanovení náhradního termínu konání zkoušky.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200" dirty="0">
                <a:latin typeface="Calibri" panose="020F0502020204030204" pitchFamily="34" charset="0"/>
              </a:rPr>
              <a:t> 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200" b="1" dirty="0">
                <a:latin typeface="Calibri" panose="020F0502020204030204" pitchFamily="34" charset="0"/>
              </a:rPr>
              <a:t>Pro první kolo přijímacího řízení na jeden obor vzdělání konané v rámci jedné školy nelze školní přijímací zkoušku vykonat ve více různých termínech, ve kterých se zkouška koná.</a:t>
            </a:r>
          </a:p>
        </p:txBody>
      </p:sp>
    </p:spTree>
    <p:extLst>
      <p:ext uri="{BB962C8B-B14F-4D97-AF65-F5344CB8AC3E}">
        <p14:creationId xmlns:p14="http://schemas.microsoft.com/office/powerpoint/2010/main" val="29686706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2800" b="1" dirty="0">
                <a:solidFill>
                  <a:schemeClr val="tx1"/>
                </a:solidFill>
              </a:rPr>
              <a:t>		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Přijímací řízení – hodnocení výsledků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b="1" dirty="0">
                <a:latin typeface="Calibri" panose="020F0502020204030204" pitchFamily="34" charset="0"/>
              </a:rPr>
              <a:t>Ředitel školy hodnotí splnění kritérií přijímacího řízení uchazečem podle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b="1" dirty="0">
                <a:latin typeface="Calibri" panose="020F0502020204030204" pitchFamily="34" charset="0"/>
              </a:rPr>
              <a:t> a) hodnocení na vysvědčeních z předchozího vzdělávání,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b="1" dirty="0">
                <a:latin typeface="Calibri" panose="020F0502020204030204" pitchFamily="34" charset="0"/>
              </a:rPr>
              <a:t> b) výsledků jednotné zkoušky, pokud je součástí přijímacího řízení,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b="1" dirty="0">
                <a:latin typeface="Calibri" panose="020F0502020204030204" pitchFamily="34" charset="0"/>
              </a:rPr>
              <a:t> c) výsledků školní přijímací zkoušky, je-li stanovena,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b="1" dirty="0">
                <a:latin typeface="Calibri" panose="020F0502020204030204" pitchFamily="34" charset="0"/>
              </a:rPr>
              <a:t> </a:t>
            </a:r>
            <a:r>
              <a:rPr lang="cs-CZ" sz="2400" b="1" i="1" dirty="0">
                <a:latin typeface="Calibri" panose="020F0502020204030204" pitchFamily="34" charset="0"/>
              </a:rPr>
              <a:t>d) případně dalších skutečností, které osvědčují vhodné schopnosti, vědomosti a zájmy uchazeče.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600"/>
              </a:spcAft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367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2800" b="1" dirty="0">
                <a:solidFill>
                  <a:schemeClr val="tx1"/>
                </a:solidFill>
              </a:rPr>
              <a:t>		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Přijímací řízení - stanovení kritérií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000" b="1" dirty="0">
                <a:latin typeface="Calibri" panose="020F0502020204030204" pitchFamily="34" charset="0"/>
              </a:rPr>
              <a:t>Hodnocení </a:t>
            </a:r>
            <a:r>
              <a:rPr lang="cs-CZ" sz="2000" b="1" dirty="0">
                <a:solidFill>
                  <a:srgbClr val="C00000"/>
                </a:solidFill>
                <a:latin typeface="Calibri" panose="020F0502020204030204" pitchFamily="34" charset="0"/>
              </a:rPr>
              <a:t>jednotné zkoušky </a:t>
            </a:r>
            <a:r>
              <a:rPr lang="cs-CZ" sz="2000" b="1" dirty="0">
                <a:latin typeface="Calibri" panose="020F0502020204030204" pitchFamily="34" charset="0"/>
              </a:rPr>
              <a:t>se na celkovém hodnocení splnění kritérií přijímacího řízení uchazečem </a:t>
            </a:r>
            <a:r>
              <a:rPr lang="cs-CZ" sz="2000" b="1" dirty="0">
                <a:solidFill>
                  <a:srgbClr val="C00000"/>
                </a:solidFill>
                <a:latin typeface="Calibri" panose="020F0502020204030204" pitchFamily="34" charset="0"/>
              </a:rPr>
              <a:t>podílí nejméně 60 %</a:t>
            </a:r>
            <a:r>
              <a:rPr lang="cs-CZ" sz="2000" b="1" dirty="0">
                <a:latin typeface="Calibri" panose="020F0502020204030204" pitchFamily="34" charset="0"/>
              </a:rPr>
              <a:t>; v případě přijímacího řízení do oboru vzdělání </a:t>
            </a:r>
            <a:r>
              <a:rPr lang="cs-CZ" sz="2000" b="1" i="1" dirty="0">
                <a:latin typeface="Calibri" panose="020F0502020204030204" pitchFamily="34" charset="0"/>
              </a:rPr>
              <a:t>Gymnázium se sportovní přípravou </a:t>
            </a:r>
            <a:r>
              <a:rPr lang="cs-CZ" sz="2000" b="1" dirty="0">
                <a:solidFill>
                  <a:srgbClr val="7030A0"/>
                </a:solidFill>
                <a:latin typeface="Calibri" panose="020F0502020204030204" pitchFamily="34" charset="0"/>
              </a:rPr>
              <a:t>nejméně 40 %. </a:t>
            </a:r>
            <a:r>
              <a:rPr lang="cs-CZ" sz="2000" b="1" dirty="0">
                <a:latin typeface="Calibri" panose="020F0502020204030204" pitchFamily="34" charset="0"/>
              </a:rPr>
              <a:t>Uchazeči se do celkového hodnocení započítává lepší výsledek písemného testu ze vzdělávacího oboru Český jazyka a literatura a písemného testu ze vzdělávacího oboru Matematika a její aplikace. 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000" b="1" dirty="0">
                <a:latin typeface="Calibri" panose="020F0502020204030204" pitchFamily="34" charset="0"/>
              </a:rPr>
              <a:t>Centrum zpřístupňuje hodnocení uchazeče příslušné střední škole, na níž se uchazeč hlásí k přijetí do prvního ročníku středního vzdělávání, </a:t>
            </a:r>
            <a:r>
              <a:rPr lang="cs-CZ" sz="2000" b="1" u="sng" dirty="0">
                <a:solidFill>
                  <a:srgbClr val="C00000"/>
                </a:solidFill>
                <a:latin typeface="Calibri" panose="020F0502020204030204" pitchFamily="34" charset="0"/>
              </a:rPr>
              <a:t>nejpozději do 28. dubna</a:t>
            </a:r>
            <a:r>
              <a:rPr lang="cs-CZ" sz="2000" b="1" dirty="0">
                <a:latin typeface="Calibri" panose="020F0502020204030204" pitchFamily="34" charset="0"/>
              </a:rPr>
              <a:t>. 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000" b="1" dirty="0">
                <a:latin typeface="Calibri" panose="020F0502020204030204" pitchFamily="34" charset="0"/>
              </a:rPr>
              <a:t>Další hodnocení splnění kritérií stanoví ředitel školy. Ředitel školy </a:t>
            </a:r>
            <a:r>
              <a:rPr lang="cs-CZ" sz="2000" b="1" dirty="0">
                <a:solidFill>
                  <a:srgbClr val="C00000"/>
                </a:solidFill>
                <a:latin typeface="Calibri" panose="020F0502020204030204" pitchFamily="34" charset="0"/>
              </a:rPr>
              <a:t>může</a:t>
            </a:r>
            <a:r>
              <a:rPr lang="cs-CZ" sz="2000" b="1" dirty="0">
                <a:latin typeface="Calibri" panose="020F0502020204030204" pitchFamily="34" charset="0"/>
              </a:rPr>
              <a:t> v rámci kritérií pro přijetí stanovit hranici úspěšnosti v jednotné zkoušce nebo školní přijímací zkoušce, které musí uchazeč dosáhnout jako nezbytné podmínky pro přijetí.</a:t>
            </a:r>
          </a:p>
          <a:p>
            <a:pPr lvl="0">
              <a:spcBef>
                <a:spcPts val="0"/>
              </a:spcBef>
              <a:spcAft>
                <a:spcPts val="600"/>
              </a:spcAft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600"/>
              </a:spcAft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7774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		Přijímací řízení – hodnocení výsledků</a:t>
            </a:r>
            <a:endParaRPr lang="cs-CZ" sz="2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sz="2400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eaLnBrk="1" hangingPunct="1"/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457200" y="1524000"/>
            <a:ext cx="7924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>
              <a:spcBef>
                <a:spcPts val="0"/>
              </a:spcBef>
              <a:spcAft>
                <a:spcPts val="600"/>
              </a:spcAft>
              <a:buClr>
                <a:schemeClr val="folHlink"/>
              </a:buClr>
              <a:buSzPct val="90000"/>
            </a:pPr>
            <a:r>
              <a:rPr lang="cs-CZ" sz="2400" b="1" dirty="0">
                <a:latin typeface="Calibri" panose="020F0502020204030204" pitchFamily="34" charset="0"/>
              </a:rPr>
              <a:t>Ředitel školy v případě oborů vzdělání </a:t>
            </a:r>
          </a:p>
          <a:p>
            <a:pPr marL="457200" indent="-457200" algn="just" eaLnBrk="0" hangingPunct="0">
              <a:spcBef>
                <a:spcPts val="0"/>
              </a:spcBef>
              <a:spcAft>
                <a:spcPts val="1200"/>
              </a:spcAft>
              <a:buClr>
                <a:schemeClr val="folHlink"/>
              </a:buClr>
              <a:buSzPct val="90000"/>
              <a:buFontTx/>
              <a:buChar char="-"/>
            </a:pPr>
            <a:r>
              <a:rPr 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s maturitní zkouškou </a:t>
            </a:r>
            <a:r>
              <a:rPr lang="cs-CZ" sz="2400" b="1" dirty="0">
                <a:latin typeface="Calibri" panose="020F0502020204030204" pitchFamily="34" charset="0"/>
              </a:rPr>
              <a:t>ukončí hodnocení </a:t>
            </a:r>
            <a:r>
              <a:rPr lang="cs-CZ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do 2 pracovních dnů</a:t>
            </a:r>
            <a:r>
              <a:rPr lang="cs-CZ" sz="2400" b="1" dirty="0">
                <a:latin typeface="Calibri" panose="020F0502020204030204" pitchFamily="34" charset="0"/>
              </a:rPr>
              <a:t> po zpřístupnění hodnocení uchazeče Centrem a zveřejní seznam přijatých uchazečů;</a:t>
            </a:r>
          </a:p>
          <a:p>
            <a:pPr marL="457200" indent="-457200" algn="just" eaLnBrk="0" hangingPunct="0">
              <a:spcBef>
                <a:spcPts val="0"/>
              </a:spcBef>
              <a:spcAft>
                <a:spcPts val="1200"/>
              </a:spcAft>
              <a:buClr>
                <a:schemeClr val="folHlink"/>
              </a:buClr>
              <a:buSzPct val="90000"/>
              <a:buFontTx/>
              <a:buChar char="-"/>
            </a:pPr>
            <a:r>
              <a:rPr lang="cs-CZ" sz="2400" b="1" dirty="0">
                <a:latin typeface="Calibri" panose="020F0502020204030204" pitchFamily="34" charset="0"/>
              </a:rPr>
              <a:t> </a:t>
            </a:r>
            <a:r>
              <a:rPr 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v případě ostatních oborů vzdělání </a:t>
            </a:r>
            <a:r>
              <a:rPr lang="cs-CZ" sz="2400" b="1" dirty="0">
                <a:latin typeface="Calibri" panose="020F0502020204030204" pitchFamily="34" charset="0"/>
              </a:rPr>
              <a:t>ukončí ředitel školy hodnocení </a:t>
            </a:r>
            <a:r>
              <a:rPr lang="cs-CZ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do 2 pracovních dnů </a:t>
            </a:r>
            <a:r>
              <a:rPr lang="cs-CZ" sz="2400" b="1" dirty="0">
                <a:latin typeface="Calibri" panose="020F0502020204030204" pitchFamily="34" charset="0"/>
              </a:rPr>
              <a:t>po dni konání přijímací zkoušky a zveřejní seznam přijatých uchazečů. </a:t>
            </a:r>
          </a:p>
          <a:p>
            <a:pPr algn="just" eaLnBrk="0" hangingPunct="0">
              <a:spcBef>
                <a:spcPts val="0"/>
              </a:spcBef>
              <a:spcAft>
                <a:spcPts val="1200"/>
              </a:spcAft>
              <a:buClr>
                <a:schemeClr val="folHlink"/>
              </a:buClr>
              <a:buSzPct val="90000"/>
            </a:pPr>
            <a:r>
              <a:rPr lang="cs-CZ" sz="2400" b="1" dirty="0">
                <a:latin typeface="Calibri" panose="020F0502020204030204" pitchFamily="34" charset="0"/>
              </a:rPr>
              <a:t>Nepřijatým uchazečům nebo zákonným zástupcům nepřijatých nezletilých uchazečů ředitel </a:t>
            </a:r>
            <a:r>
              <a:rPr lang="cs-CZ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doručí rozhodnutí o nepřijetí. </a:t>
            </a:r>
          </a:p>
        </p:txBody>
      </p:sp>
    </p:spTree>
    <p:extLst>
      <p:ext uri="{BB962C8B-B14F-4D97-AF65-F5344CB8AC3E}">
        <p14:creationId xmlns:p14="http://schemas.microsoft.com/office/powerpoint/2010/main" val="6636128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		Přijímací řízení – hodnocení výsledků</a:t>
            </a:r>
            <a:endParaRPr lang="cs-CZ" sz="2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sz="2400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eaLnBrk="1" hangingPunct="1"/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457200" y="1524000"/>
            <a:ext cx="7924800" cy="5226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>
              <a:spcBef>
                <a:spcPts val="0"/>
              </a:spcBef>
              <a:spcAft>
                <a:spcPts val="1200"/>
              </a:spcAft>
              <a:buClr>
                <a:schemeClr val="folHlink"/>
              </a:buClr>
              <a:buSzPct val="90000"/>
            </a:pPr>
            <a:r>
              <a:rPr lang="cs-CZ" sz="2800" b="1" dirty="0">
                <a:latin typeface="Calibri" panose="020F0502020204030204" pitchFamily="34" charset="0"/>
              </a:rPr>
              <a:t>Ředitel školy dále zveřejní výsledky hodnocení prvního a posledního přijatého uchazeče v anonymizované podobě.</a:t>
            </a:r>
          </a:p>
          <a:p>
            <a:pPr algn="just" eaLnBrk="0" hangingPunct="0">
              <a:spcBef>
                <a:spcPts val="0"/>
              </a:spcBef>
              <a:spcAft>
                <a:spcPts val="1200"/>
              </a:spcAft>
              <a:buClr>
                <a:schemeClr val="folHlink"/>
              </a:buClr>
              <a:buSzPct val="90000"/>
            </a:pPr>
            <a:r>
              <a:rPr lang="cs-CZ" sz="2800" b="1" dirty="0">
                <a:latin typeface="Calibri" panose="020F0502020204030204" pitchFamily="34" charset="0"/>
              </a:rPr>
              <a:t>Pokud se jednotná přijímací zkouška ani školní přijímací zkouška v prvním kole přijímacího řízení </a:t>
            </a:r>
            <a:r>
              <a:rPr 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nekoná</a:t>
            </a:r>
            <a:r>
              <a:rPr lang="cs-CZ" sz="2800" b="1" dirty="0">
                <a:latin typeface="Calibri" panose="020F0502020204030204" pitchFamily="34" charset="0"/>
              </a:rPr>
              <a:t>, zveřejní ředitel školy seznam přijatých uchazečů a nepřijatým uchazečům nebo zákonným zástupcům nepřijatých nezletilých uchazečů odešle rozhodnutí o nepřijetí v termínu </a:t>
            </a:r>
            <a:r>
              <a:rPr lang="cs-CZ" sz="2800" b="1" dirty="0">
                <a:solidFill>
                  <a:srgbClr val="C00000"/>
                </a:solidFill>
                <a:latin typeface="Calibri" panose="020F0502020204030204" pitchFamily="34" charset="0"/>
              </a:rPr>
              <a:t>od 22. dubna do 30. dubna 2022</a:t>
            </a:r>
            <a:r>
              <a:rPr lang="cs-CZ" sz="2800" b="1" dirty="0">
                <a:latin typeface="Calibri" panose="020F0502020204030204" pitchFamily="34" charset="0"/>
              </a:rPr>
              <a:t>.</a:t>
            </a:r>
          </a:p>
          <a:p>
            <a:pPr marR="0" defTabSz="914400" eaLnBrk="0" latinLnBrk="0" hangingPunct="0">
              <a:lnSpc>
                <a:spcPct val="100000"/>
              </a:lnSpc>
              <a:spcBef>
                <a:spcPct val="20000"/>
              </a:spcBef>
              <a:buClr>
                <a:schemeClr val="folHlink"/>
              </a:buClr>
              <a:buSzPct val="90000"/>
              <a:tabLst/>
            </a:pPr>
            <a:endParaRPr lang="cs-CZ" sz="28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260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		Přijímací řízení – odvolání</a:t>
            </a:r>
            <a:endParaRPr lang="cs-CZ" sz="2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343710" y="1524000"/>
            <a:ext cx="8229600" cy="4525963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spcBef>
                <a:spcPts val="1200"/>
              </a:spcBef>
              <a:spcAft>
                <a:spcPts val="1800"/>
              </a:spcAft>
              <a:buNone/>
              <a:defRPr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Odvolání</a:t>
            </a:r>
            <a:r>
              <a:rPr lang="cs-CZ" sz="2400" dirty="0">
                <a:latin typeface="Calibri" panose="020F0502020204030204" pitchFamily="34" charset="0"/>
              </a:rPr>
              <a:t> uchazeče proti rozhodnutí ředitele o výsledku přijímacího řízení lze podat ve lhůtě </a:t>
            </a:r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3 pracovních dnů ode dne doručení rozhodnutí.</a:t>
            </a:r>
          </a:p>
          <a:p>
            <a:pPr marL="0" indent="0" algn="ctr" eaLnBrk="1" hangingPunct="1">
              <a:lnSpc>
                <a:spcPct val="90000"/>
              </a:lnSpc>
              <a:spcBef>
                <a:spcPts val="1200"/>
              </a:spcBef>
              <a:spcAft>
                <a:spcPts val="1800"/>
              </a:spcAft>
              <a:buNone/>
              <a:defRPr/>
            </a:pPr>
            <a:r>
              <a:rPr lang="cs-CZ" sz="2400" b="1" dirty="0">
                <a:latin typeface="Calibri" panose="020F0502020204030204" pitchFamily="34" charset="0"/>
              </a:rPr>
              <a:t>Odvolání</a:t>
            </a:r>
            <a:r>
              <a:rPr lang="cs-CZ" sz="2400" dirty="0">
                <a:latin typeface="Calibri" panose="020F0502020204030204" pitchFamily="34" charset="0"/>
              </a:rPr>
              <a:t> se podává </a:t>
            </a:r>
            <a:r>
              <a:rPr lang="cs-CZ" sz="2400" u="sng" dirty="0">
                <a:latin typeface="Calibri" panose="020F0502020204030204" pitchFamily="34" charset="0"/>
              </a:rPr>
              <a:t>písemně</a:t>
            </a:r>
            <a:r>
              <a:rPr lang="cs-CZ" sz="2400" dirty="0">
                <a:latin typeface="Calibri" panose="020F0502020204030204" pitchFamily="34" charset="0"/>
              </a:rPr>
              <a:t> prostřednictvím </a:t>
            </a:r>
            <a:r>
              <a:rPr lang="cs-CZ" sz="2400" b="1" dirty="0">
                <a:latin typeface="Calibri" panose="020F0502020204030204" pitchFamily="34" charset="0"/>
              </a:rPr>
              <a:t>ředitele </a:t>
            </a:r>
            <a:r>
              <a:rPr lang="cs-CZ" sz="2400" dirty="0">
                <a:latin typeface="Calibri" panose="020F0502020204030204" pitchFamily="34" charset="0"/>
              </a:rPr>
              <a:t>střední školy ke </a:t>
            </a:r>
            <a:r>
              <a:rPr lang="cs-CZ" sz="2400" b="1" dirty="0">
                <a:latin typeface="Calibri" panose="020F0502020204030204" pitchFamily="34" charset="0"/>
              </a:rPr>
              <a:t>Krajskému úřadu Olomouckého kraje, </a:t>
            </a:r>
            <a:r>
              <a:rPr lang="cs-CZ" sz="2400" dirty="0">
                <a:latin typeface="Calibri" panose="020F0502020204030204" pitchFamily="34" charset="0"/>
              </a:rPr>
              <a:t>odboru školství a mládeže.    </a:t>
            </a:r>
          </a:p>
          <a:p>
            <a:pPr marL="0" lvl="0" indent="0">
              <a:buNone/>
            </a:pPr>
            <a:r>
              <a:rPr lang="cs-CZ" sz="2800" dirty="0">
                <a:latin typeface="Calibri" panose="020F0502020204030204" pitchFamily="34" charset="0"/>
              </a:rPr>
              <a:t>	</a:t>
            </a:r>
          </a:p>
          <a:p>
            <a:pPr marL="0" lvl="0" indent="0">
              <a:buNone/>
            </a:pPr>
            <a:r>
              <a:rPr lang="cs-CZ" sz="2800" dirty="0">
                <a:latin typeface="Calibri" panose="020F0502020204030204" pitchFamily="34" charset="0"/>
              </a:rPr>
              <a:t>		            </a:t>
            </a:r>
            <a:endParaRPr lang="cs-CZ" sz="2800" u="sng" dirty="0">
              <a:latin typeface="Calibri" panose="020F0502020204030204" pitchFamily="34" charset="0"/>
            </a:endParaRP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</a:rPr>
              <a:t>    	  </a:t>
            </a:r>
            <a:r>
              <a:rPr lang="cs-CZ" sz="2800" u="sng" dirty="0" err="1">
                <a:latin typeface="Calibri" panose="020F0502020204030204" pitchFamily="34" charset="0"/>
              </a:rPr>
              <a:t>autoremedura</a:t>
            </a:r>
            <a:r>
              <a:rPr lang="cs-CZ" sz="2800" dirty="0">
                <a:latin typeface="Calibri" panose="020F0502020204030204" pitchFamily="34" charset="0"/>
              </a:rPr>
              <a:t>	             	</a:t>
            </a:r>
            <a:r>
              <a:rPr lang="cs-CZ" sz="2800" u="sng" dirty="0">
                <a:latin typeface="Calibri" panose="020F0502020204030204" pitchFamily="34" charset="0"/>
              </a:rPr>
              <a:t>postoupí celý spis KÚ</a:t>
            </a:r>
          </a:p>
          <a:p>
            <a:pPr>
              <a:buNone/>
            </a:pPr>
            <a:r>
              <a:rPr lang="cs-CZ" sz="2800" b="1" dirty="0">
                <a:solidFill>
                  <a:srgbClr val="00B0F0"/>
                </a:solidFill>
                <a:latin typeface="Calibri" panose="020F0502020204030204" pitchFamily="34" charset="0"/>
              </a:rPr>
              <a:t>						      </a:t>
            </a:r>
            <a:r>
              <a:rPr lang="cs-CZ" sz="1800" dirty="0">
                <a:latin typeface="Calibri" panose="020F0502020204030204" pitchFamily="34" charset="0"/>
              </a:rPr>
              <a:t>(30 dnů, příp. 10 dnů)</a:t>
            </a:r>
          </a:p>
          <a:p>
            <a:pPr>
              <a:buNone/>
            </a:pPr>
            <a:r>
              <a:rPr lang="cs-CZ" sz="1800" dirty="0">
                <a:solidFill>
                  <a:srgbClr val="00B0F0"/>
                </a:solidFill>
                <a:latin typeface="Calibri" panose="020F0502020204030204" pitchFamily="34" charset="0"/>
              </a:rPr>
              <a:t>	</a:t>
            </a:r>
            <a:endParaRPr lang="cs-CZ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Ovál 2"/>
          <p:cNvSpPr/>
          <p:nvPr/>
        </p:nvSpPr>
        <p:spPr>
          <a:xfrm>
            <a:off x="3276599" y="3962400"/>
            <a:ext cx="2628089" cy="8019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ředitel</a:t>
            </a:r>
          </a:p>
        </p:txBody>
      </p:sp>
      <p:sp>
        <p:nvSpPr>
          <p:cNvPr id="4" name="Šipka doleva 3"/>
          <p:cNvSpPr/>
          <p:nvPr/>
        </p:nvSpPr>
        <p:spPr>
          <a:xfrm rot="18934826">
            <a:off x="3226522" y="4659109"/>
            <a:ext cx="943959" cy="2423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 rot="2323844">
            <a:off x="5056926" y="4703424"/>
            <a:ext cx="1025572" cy="2055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64520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		Přijímací řízení – zápisový lístek</a:t>
            </a:r>
            <a:endParaRPr lang="cs-CZ" sz="2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306421" y="1631641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sz="2400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eaLnBrk="1" hangingPunct="1"/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04800" y="1447800"/>
            <a:ext cx="85344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endParaRPr lang="cs-CZ" dirty="0"/>
          </a:p>
          <a:p>
            <a:pPr algn="just">
              <a:spcAft>
                <a:spcPts val="1200"/>
              </a:spcAft>
            </a:pPr>
            <a:r>
              <a:rPr lang="cs-CZ" sz="2400" b="1" dirty="0">
                <a:latin typeface="Calibri" panose="020F0502020204030204" pitchFamily="34" charset="0"/>
              </a:rPr>
              <a:t>Zápisový lístek slouží</a:t>
            </a:r>
            <a:r>
              <a:rPr lang="cs-CZ" sz="2400" b="1" i="1" dirty="0">
                <a:latin typeface="Calibri" panose="020F0502020204030204" pitchFamily="34" charset="0"/>
              </a:rPr>
              <a:t> </a:t>
            </a:r>
            <a:r>
              <a:rPr lang="cs-CZ" sz="2400" b="1" dirty="0">
                <a:latin typeface="Calibri" panose="020F0502020204030204" pitchFamily="34" charset="0"/>
              </a:rPr>
              <a:t>k potvrzení úmyslu uchazeče stát se žákem příslušného oboru vzdělání na dané střední škole.</a:t>
            </a:r>
          </a:p>
          <a:p>
            <a:pPr algn="just">
              <a:spcAft>
                <a:spcPts val="1200"/>
              </a:spcAft>
            </a:pPr>
            <a:r>
              <a:rPr lang="cs-CZ" sz="2400" b="1" dirty="0">
                <a:latin typeface="Calibri" panose="020F0502020204030204" pitchFamily="34" charset="0"/>
              </a:rPr>
              <a:t>Uchazeč, který je žákem základní školy, obdrží zápisový lístek v této základní škole nejpozději </a:t>
            </a:r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do 15. března 2022</a:t>
            </a:r>
            <a:r>
              <a:rPr lang="cs-CZ" sz="2400" b="1" dirty="0">
                <a:latin typeface="Calibri" panose="020F0502020204030204" pitchFamily="34" charset="0"/>
              </a:rPr>
              <a:t>, u oborů s talentovou zkouškou </a:t>
            </a:r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do 30. listopadu 2021</a:t>
            </a:r>
            <a:r>
              <a:rPr lang="cs-CZ" sz="2400" b="1" dirty="0">
                <a:latin typeface="Calibri" panose="020F0502020204030204" pitchFamily="34" charset="0"/>
              </a:rPr>
              <a:t>. </a:t>
            </a:r>
          </a:p>
          <a:p>
            <a:pPr algn="just">
              <a:spcAft>
                <a:spcPts val="1200"/>
              </a:spcAft>
            </a:pPr>
            <a:r>
              <a:rPr lang="cs-CZ" sz="2400" b="1" dirty="0">
                <a:latin typeface="Calibri" panose="020F0502020204030204" pitchFamily="34" charset="0"/>
              </a:rPr>
              <a:t>Každý uchazeč o vzdělávání ve střední škole, který se účastní přijímacího řízení pro následující školní rok,  obdrží </a:t>
            </a:r>
            <a:r>
              <a:rPr lang="cs-CZ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jeden</a:t>
            </a:r>
            <a:r>
              <a:rPr lang="cs-CZ" sz="2400" b="1" dirty="0">
                <a:latin typeface="Calibri" panose="020F0502020204030204" pitchFamily="34" charset="0"/>
              </a:rPr>
              <a:t> zápisový lístek.</a:t>
            </a:r>
          </a:p>
          <a:p>
            <a:pPr marL="0" lvl="0" indent="0" algn="just">
              <a:spcAft>
                <a:spcPts val="1200"/>
              </a:spcAft>
              <a:buNone/>
            </a:pPr>
            <a:r>
              <a:rPr lang="cs-CZ" sz="2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Svůj úmysl vzdělávat se v dané střední škole potvrdí uchazeč odevzdáním zápisového lístku řediteli školy, který rozhodl o jeho přijetí, a to do 10 pracovních dnů ode dne oznámení rozhodnutí.</a:t>
            </a:r>
          </a:p>
        </p:txBody>
      </p:sp>
    </p:spTree>
    <p:extLst>
      <p:ext uri="{BB962C8B-B14F-4D97-AF65-F5344CB8AC3E}">
        <p14:creationId xmlns:p14="http://schemas.microsoft.com/office/powerpoint/2010/main" val="548882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2800" b="1" dirty="0">
                <a:solidFill>
                  <a:schemeClr val="tx1"/>
                </a:solidFill>
              </a:rPr>
              <a:t>		</a:t>
            </a:r>
            <a:r>
              <a:rPr lang="cs-CZ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Přihláška ke vzdělávání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600"/>
              </a:spcAft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Přihlášku ke vzdělávání ve střední škole podává uchazeč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řediteli střední školy.</a:t>
            </a:r>
          </a:p>
          <a:p>
            <a:pPr algn="just">
              <a:spcAft>
                <a:spcPts val="600"/>
              </a:spcAft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Přihlášku podává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za nezletilého uchazeče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jeho zákonný zástupce s jeho písemným souhlasem, vyjádřeným </a:t>
            </a:r>
            <a:r>
              <a:rPr lang="cs-CZ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jeho podpisem na přihlášce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>
              <a:spcAft>
                <a:spcPts val="600"/>
              </a:spcAft>
            </a:pP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Přihláška se podává na tiskopisu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, který stanoví MŠMT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Přihláška ke vzdělávání – denní forma vzdělávání </a:t>
            </a:r>
            <a:r>
              <a:rPr lang="cs-CZ" sz="1800" i="1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1800" i="1" dirty="0">
                <a:solidFill>
                  <a:srgbClr val="FF66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růžový podtisk</a:t>
            </a:r>
            <a:r>
              <a:rPr lang="cs-CZ" sz="1800" i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Přihláška ke vzdělávání – do oborů vzdělání s talentovou zkouškou </a:t>
            </a:r>
            <a:r>
              <a:rPr lang="cs-CZ" sz="1800" i="1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1800" i="1" dirty="0">
                <a:solidFill>
                  <a:srgbClr val="6699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modrý podtisk</a:t>
            </a:r>
            <a:r>
              <a:rPr lang="cs-CZ" sz="1800" i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Přihláška ke vzdělávání – jiné formy vzdělávání </a:t>
            </a:r>
            <a:r>
              <a:rPr lang="cs-CZ" sz="1800" i="1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1800" i="1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zelený podtisk</a:t>
            </a:r>
            <a:r>
              <a:rPr lang="cs-CZ" sz="1800" i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 algn="ctr">
              <a:spcAft>
                <a:spcPts val="2400"/>
              </a:spcAft>
              <a:buNone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Přihláška ke vzdělávání – nástavbové studium na střední škole </a:t>
            </a:r>
            <a:r>
              <a:rPr lang="cs-CZ" sz="1800" i="1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1800" i="1" dirty="0">
                <a:solidFill>
                  <a:srgbClr val="66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hnědý podtisk</a:t>
            </a:r>
            <a:r>
              <a:rPr lang="cs-CZ" sz="1800" i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 algn="ctr">
              <a:spcAft>
                <a:spcPts val="1200"/>
              </a:spcAft>
              <a:buNone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http://www.msmt.cz/vzdelavani/stredni-vzdelavani/tiskopisy-prihlasek-ke-strednimu-vzdelavani-a-vzdelavani-v-1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Aft>
                <a:spcPts val="1200"/>
              </a:spcAft>
              <a:buNone/>
            </a:pPr>
            <a:endParaRPr lang="cs-CZ" sz="18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93985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		Přijímací řízení – zápisový lístek</a:t>
            </a:r>
            <a:endParaRPr lang="cs-CZ" sz="2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859277" y="16764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sz="2400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eaLnBrk="1" hangingPunct="1"/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28600" y="914400"/>
            <a:ext cx="853440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endParaRPr lang="cs-CZ" dirty="0"/>
          </a:p>
          <a:p>
            <a:pPr marL="0" lvl="0" indent="0" algn="just">
              <a:buNone/>
            </a:pPr>
            <a:r>
              <a:rPr lang="cs-CZ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Nepotvrdí-li uchazeč svůj úmysl vzdělávat se v dané střední škole odevzdáním zápisového lístku řediteli školy, zanikají posledním dnem lhůty pro odevzdání zápisového lístku právní účinky rozhodnutí o přijetí tohoto uchazeče ke vzdělávání v dané střední škole. </a:t>
            </a:r>
          </a:p>
          <a:p>
            <a:pPr marL="0" lvl="0" indent="0" algn="just">
              <a:buNone/>
            </a:pPr>
            <a:endParaRPr lang="cs-CZ" sz="2400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0" lvl="0" indent="0" algn="just">
              <a:buNone/>
            </a:pPr>
            <a:r>
              <a:rPr lang="cs-CZ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Zápisový lístek může uchazeč uplatnit jen jednou; to neplatí v případě, že uchazeč uplatňuje zápisový lístek na škole, kde byl přijat na základě odvolání.</a:t>
            </a:r>
          </a:p>
          <a:p>
            <a:pPr marL="0" lvl="0" indent="0" algn="just">
              <a:buNone/>
            </a:pPr>
            <a:endParaRPr lang="cs-CZ" sz="2400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0" lvl="0" indent="0" algn="just">
              <a:buNone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Uchazeč může vzít zpět zápisový lístek uplatněný v přijímacím řízení do oborů vzdělání s talentovou zkouškou (dle § 62 školského zákona) nebo ke vzdělávání v konzervatoři (dle § 88 školského zákona), pokud byl následně přijat do jiného oboru vzdělání (než oboru vzdělání s talentovou zkouškou nebo vzdělávání v konzervatoři)</a:t>
            </a:r>
          </a:p>
          <a:p>
            <a:pPr marL="0" lvl="0" indent="0" algn="just">
              <a:buNone/>
            </a:pPr>
            <a:endParaRPr lang="cs-CZ" sz="2400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just">
              <a:buNone/>
            </a:pPr>
            <a:endParaRPr lang="cs-CZ" sz="2400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463377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		Přijímací řízení – zápisový lístek</a:t>
            </a:r>
            <a:endParaRPr lang="cs-CZ" sz="2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859277" y="16764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sz="2400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eaLnBrk="1" hangingPunct="1"/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04800" y="1447800"/>
            <a:ext cx="8534400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endParaRPr lang="cs-CZ" dirty="0"/>
          </a:p>
          <a:p>
            <a:pPr marL="0" lvl="0" indent="0" algn="just">
              <a:spcAft>
                <a:spcPts val="1200"/>
              </a:spcAft>
              <a:buNone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V případě </a:t>
            </a:r>
            <a:r>
              <a:rPr lang="cs-CZ" sz="2400" dirty="0">
                <a:solidFill>
                  <a:srgbClr val="3F3FC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ztráty nebo zničení zápisového lístku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vydává na základě </a:t>
            </a:r>
            <a:r>
              <a:rPr lang="cs-CZ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písemné žádosti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bez zbytečného odkladu </a:t>
            </a:r>
            <a:r>
              <a:rPr lang="cs-CZ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orgán, který jej vydal, náhradní zápisový lístek.</a:t>
            </a:r>
          </a:p>
          <a:p>
            <a:pPr marL="0" lvl="0" indent="0" algn="just">
              <a:spcAft>
                <a:spcPts val="1200"/>
              </a:spcAft>
              <a:buNone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Součástí žádosti o vydání náhradního zápisového lístku </a:t>
            </a:r>
            <a:r>
              <a:rPr lang="cs-CZ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je </a:t>
            </a:r>
            <a:r>
              <a:rPr lang="cs-CZ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čestné prohlášení uchazeče</a:t>
            </a:r>
            <a:r>
              <a:rPr lang="cs-CZ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nebo zákonného zástupce nezletilého uchazeče, že původní zápisový lístek neuplatnil ani neuplatní ve střední škole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; součástí čestného prohlášení zákonného zástupce nezletilého uchazeče je podpis uchazeče. </a:t>
            </a:r>
          </a:p>
          <a:p>
            <a:pPr marL="0" lvl="0" indent="0" algn="just">
              <a:spcAft>
                <a:spcPts val="1200"/>
              </a:spcAft>
              <a:buNone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Náhradní zápisový lístek se označuje před nadpisem zápisového lístku slovem 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"NÁHRADNÍ". </a:t>
            </a:r>
            <a:endParaRPr lang="cs-CZ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2162598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		Další kola přijímacího řízení </a:t>
            </a:r>
            <a:endParaRPr lang="cs-CZ" sz="2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sz="2400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eaLnBrk="1" hangingPunct="1"/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457200" y="1447800"/>
            <a:ext cx="815340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endParaRPr lang="cs-CZ" dirty="0"/>
          </a:p>
          <a:p>
            <a:pPr marL="0" lvl="0" indent="0" algn="just">
              <a:spcAft>
                <a:spcPts val="2400"/>
              </a:spcAft>
              <a:buNone/>
            </a:pPr>
            <a:r>
              <a:rPr lang="cs-CZ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DALŠÍ KOLA PŘIJÍMACÍHO ŘÍZENÍ</a:t>
            </a:r>
          </a:p>
          <a:p>
            <a:pPr marL="0" lvl="0" indent="0" algn="just">
              <a:spcAft>
                <a:spcPts val="2400"/>
              </a:spcAft>
              <a:buNone/>
            </a:pPr>
            <a:r>
              <a:rPr lang="cs-CZ" sz="2800" dirty="0">
                <a:latin typeface="Calibri" panose="020F0502020204030204" pitchFamily="34" charset="0"/>
              </a:rPr>
              <a:t>Pokud ředitel školy vyhlásí další kola přijímacího řízení oznámí neprodleně tuto skutečnost krajskému úřadu.</a:t>
            </a:r>
          </a:p>
          <a:p>
            <a:pPr marL="0" lvl="0" indent="0" algn="just">
              <a:spcAft>
                <a:spcPts val="1200"/>
              </a:spcAft>
              <a:buNone/>
            </a:pPr>
            <a:r>
              <a:rPr lang="cs-CZ" sz="2800" dirty="0">
                <a:latin typeface="Calibri" panose="020F0502020204030204" pitchFamily="34" charset="0"/>
              </a:rPr>
              <a:t>Krajský úřad zveřejňuje přehled  středních škol s údaji o počtu volných míst v jednotlivých oborech vzdělání a formách vzdělávání.</a:t>
            </a:r>
          </a:p>
          <a:p>
            <a:pPr marL="0" lvl="0" indent="0" algn="ctr">
              <a:spcAft>
                <a:spcPts val="1200"/>
              </a:spcAft>
              <a:buNone/>
            </a:pPr>
            <a:endParaRPr lang="cs-CZ" sz="2400" dirty="0">
              <a:latin typeface="Calibri" panose="020F0502020204030204" pitchFamily="34" charset="0"/>
              <a:hlinkClick r:id="rId3"/>
            </a:endParaRPr>
          </a:p>
          <a:p>
            <a:pPr marL="0" lvl="0" indent="0" algn="ctr">
              <a:spcAft>
                <a:spcPts val="1200"/>
              </a:spcAft>
              <a:buNone/>
            </a:pPr>
            <a:endParaRPr lang="cs-CZ" sz="2800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17888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		Další kola přijímacího řízení </a:t>
            </a:r>
            <a:endParaRPr lang="cs-CZ" sz="2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sz="2400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eaLnBrk="1" hangingPunct="1"/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457200" y="1816467"/>
            <a:ext cx="81534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endParaRPr lang="cs-CZ" dirty="0"/>
          </a:p>
          <a:p>
            <a:pPr marL="0" lvl="0" indent="0" algn="ctr">
              <a:spcAft>
                <a:spcPts val="2400"/>
              </a:spcAft>
              <a:buNone/>
            </a:pPr>
            <a:r>
              <a:rPr lang="cs-CZ" sz="2800" dirty="0">
                <a:latin typeface="Calibri" panose="020F0502020204030204" pitchFamily="34" charset="0"/>
              </a:rPr>
              <a:t>V dalších kolech přijímacího řízení podává uchazeč přihlášku ke střednímu vzdělávání s tím, že na přihlášce se vyplňuje </a:t>
            </a:r>
            <a:r>
              <a:rPr lang="cs-CZ" sz="2800" b="1" u="sng" dirty="0">
                <a:solidFill>
                  <a:srgbClr val="C00000"/>
                </a:solidFill>
                <a:latin typeface="Calibri" panose="020F0502020204030204" pitchFamily="34" charset="0"/>
              </a:rPr>
              <a:t>jen jedna škola a jeden obor vzdělání</a:t>
            </a:r>
            <a:r>
              <a:rPr lang="cs-CZ" sz="2800" dirty="0">
                <a:latin typeface="Calibri" panose="020F0502020204030204" pitchFamily="34" charset="0"/>
              </a:rPr>
              <a:t>.</a:t>
            </a:r>
          </a:p>
          <a:p>
            <a:pPr marL="0" lvl="0" indent="0" algn="ctr">
              <a:spcAft>
                <a:spcPts val="2400"/>
              </a:spcAft>
              <a:buNone/>
            </a:pPr>
            <a:r>
              <a:rPr lang="cs-CZ" sz="2800" dirty="0">
                <a:latin typeface="Calibri" panose="020F0502020204030204" pitchFamily="34" charset="0"/>
              </a:rPr>
              <a:t>Počet podaných přihlášek pro druhé a další kola přijímacího řízení </a:t>
            </a:r>
            <a:r>
              <a:rPr lang="cs-CZ" sz="2800" b="1" u="sng" dirty="0">
                <a:solidFill>
                  <a:srgbClr val="C00000"/>
                </a:solidFill>
                <a:latin typeface="Calibri" panose="020F0502020204030204" pitchFamily="34" charset="0"/>
              </a:rPr>
              <a:t>není omezen</a:t>
            </a:r>
            <a:r>
              <a:rPr lang="cs-CZ" sz="2800" dirty="0">
                <a:latin typeface="Calibri" panose="020F0502020204030204" pitchFamily="34" charset="0"/>
              </a:rPr>
              <a:t>.  </a:t>
            </a:r>
          </a:p>
          <a:p>
            <a:pPr marL="0" lvl="0" indent="0" algn="ctr">
              <a:spcAft>
                <a:spcPts val="1200"/>
              </a:spcAft>
              <a:buNone/>
            </a:pPr>
            <a:endParaRPr lang="cs-CZ" sz="2400" dirty="0">
              <a:latin typeface="Calibri" panose="020F0502020204030204" pitchFamily="34" charset="0"/>
              <a:hlinkClick r:id="rId3"/>
            </a:endParaRPr>
          </a:p>
          <a:p>
            <a:pPr marL="0" lvl="0" indent="0" algn="ctr">
              <a:spcAft>
                <a:spcPts val="1200"/>
              </a:spcAft>
              <a:buNone/>
            </a:pPr>
            <a:endParaRPr lang="cs-CZ" sz="2800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91060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sz="2400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marL="0" indent="0" eaLnBrk="1" hangingPunct="1">
              <a:buNone/>
            </a:pPr>
            <a:r>
              <a:rPr lang="cs-CZ" dirty="0"/>
              <a:t>		</a:t>
            </a:r>
          </a:p>
          <a:p>
            <a:pPr marL="0" indent="0" eaLnBrk="1" hangingPunct="1">
              <a:buNone/>
            </a:pPr>
            <a:endParaRPr lang="cs-CZ" dirty="0"/>
          </a:p>
          <a:p>
            <a:pPr marL="0" indent="0" algn="ctr" eaLnBrk="1" hangingPunct="1"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Děkujeme za pozornost.</a:t>
            </a:r>
          </a:p>
          <a:p>
            <a:pPr marL="0" indent="0" algn="ctr" eaLnBrk="1" hangingPunct="1">
              <a:buNone/>
            </a:pPr>
            <a:endParaRPr lang="cs-CZ" dirty="0"/>
          </a:p>
          <a:p>
            <a:pPr marL="0" indent="0" algn="ctr" eaLnBrk="1" hangingPunct="1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2651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2800" b="1" dirty="0">
                <a:solidFill>
                  <a:schemeClr val="tx1"/>
                </a:solidFill>
              </a:rPr>
              <a:t>		</a:t>
            </a:r>
            <a:r>
              <a:rPr lang="cs-CZ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Přihláška ke vzdělávání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550985" y="1676400"/>
            <a:ext cx="8153400" cy="4449763"/>
          </a:xfrm>
        </p:spPr>
        <p:txBody>
          <a:bodyPr/>
          <a:lstStyle/>
          <a:p>
            <a:pPr marL="0" indent="0" algn="just">
              <a:spcAft>
                <a:spcPts val="1800"/>
              </a:spcAft>
              <a:buNone/>
            </a:pPr>
            <a:r>
              <a:rPr lang="cs-CZ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souvislosti s dlouhodobým uzavřením škol z důvodu epidemie </a:t>
            </a:r>
            <a:r>
              <a:rPr lang="cs-CZ" sz="2400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koronaviru</a:t>
            </a:r>
            <a:r>
              <a:rPr lang="cs-CZ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SARS CoV-2 v druhém pololetí školního roku 2019/2020 je legislativně stanoveno, že </a:t>
            </a:r>
            <a:r>
              <a:rPr 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součástí kritérií přijímacího řízení nesmí být hodnocení na vysvědčení za druhé pololetí školního roku 2019/2020</a:t>
            </a:r>
            <a:r>
              <a:rPr lang="cs-CZ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cs-CZ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Součástí přihlášky </a:t>
            </a:r>
            <a:r>
              <a:rPr lang="cs-CZ" sz="2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zůstávají poslední dvě vysvědčení</a:t>
            </a:r>
            <a:r>
              <a:rPr lang="cs-CZ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ve kterých uchazeč splnil nebo plní povinnou školní docházku, ovšem hodnocení výše uvedeného pololetí nesmí být hodnoceno. </a:t>
            </a:r>
          </a:p>
        </p:txBody>
      </p:sp>
    </p:spTree>
    <p:extLst>
      <p:ext uri="{BB962C8B-B14F-4D97-AF65-F5344CB8AC3E}">
        <p14:creationId xmlns:p14="http://schemas.microsoft.com/office/powerpoint/2010/main" val="1084183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2800" b="1" dirty="0">
                <a:solidFill>
                  <a:schemeClr val="tx1"/>
                </a:solidFill>
              </a:rPr>
              <a:t>		</a:t>
            </a:r>
            <a:r>
              <a:rPr lang="cs-CZ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Přihláška ke vzdělávání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V roce 2020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na zadní stranu tiskopisu </a:t>
            </a:r>
            <a:r>
              <a:rPr lang="cs-CZ" sz="2600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doplněn údaj o školním roce absolvovaného ročníku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, jehož vysvědčení je pro účely přijímacího řízení předloženo, </a:t>
            </a:r>
            <a:r>
              <a:rPr lang="cs-CZ" sz="2600" u="sng" dirty="0">
                <a:latin typeface="Calibri" panose="020F0502020204030204" pitchFamily="34" charset="0"/>
                <a:cs typeface="Calibri" panose="020F0502020204030204" pitchFamily="34" charset="0"/>
              </a:rPr>
              <a:t>a to pro označení nehodnoceného druhého pololetí školního roku 2019/2020.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Tiskopisy z předchozích let 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jsou platné za podmínky doplnění všech informací, zejména o přiložení </a:t>
            </a:r>
          </a:p>
          <a:p>
            <a:pPr marL="360000" indent="-360000" algn="ctr">
              <a:buNone/>
            </a:pPr>
            <a:r>
              <a:rPr lang="cs-CZ" sz="2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6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Doporučení školského poradenského zařízení pro úpravu podmínek přijímání ke vzdělávání</a:t>
            </a:r>
            <a:r>
              <a:rPr lang="cs-CZ" sz="2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  <a:p>
            <a:pPr marL="360000" indent="-360000" algn="ctr">
              <a:buNone/>
            </a:pPr>
            <a:r>
              <a:rPr lang="cs-CZ" sz="2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600" b="1" i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doplnění údajů týkajících se  školního roku (viz výše)</a:t>
            </a:r>
            <a:r>
              <a:rPr lang="cs-CZ" sz="2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40191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>
                <a:solidFill>
                  <a:schemeClr val="tx1"/>
                </a:solidFill>
              </a:rPr>
              <a:t>		</a:t>
            </a:r>
            <a:endParaRPr lang="cs-CZ" sz="2800" dirty="0">
              <a:latin typeface="Calibri" panose="020F0502020204030204" pitchFamily="34" charset="0"/>
            </a:endParaRPr>
          </a:p>
        </p:txBody>
      </p:sp>
      <p:sp>
        <p:nvSpPr>
          <p:cNvPr id="20" name="Nadpis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 algn="r">
              <a:buNone/>
            </a:pPr>
            <a:r>
              <a:rPr lang="cs-CZ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	</a:t>
            </a: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3576638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9583" y="1828800"/>
            <a:ext cx="8554359" cy="2245835"/>
          </a:xfrm>
          <a:prstGeom prst="rect">
            <a:avLst/>
          </a:prstGeom>
        </p:spPr>
      </p:pic>
      <p:sp>
        <p:nvSpPr>
          <p:cNvPr id="7" name="Ovál 6"/>
          <p:cNvSpPr/>
          <p:nvPr/>
        </p:nvSpPr>
        <p:spPr>
          <a:xfrm>
            <a:off x="3962400" y="2522400"/>
            <a:ext cx="2514600" cy="1143000"/>
          </a:xfrm>
          <a:prstGeom prst="ellipse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9583" y="4424800"/>
            <a:ext cx="8625342" cy="1813282"/>
          </a:xfrm>
          <a:prstGeom prst="rect">
            <a:avLst/>
          </a:prstGeom>
        </p:spPr>
      </p:pic>
      <p:sp>
        <p:nvSpPr>
          <p:cNvPr id="12" name="Ovál 11"/>
          <p:cNvSpPr/>
          <p:nvPr/>
        </p:nvSpPr>
        <p:spPr>
          <a:xfrm>
            <a:off x="4038600" y="4800600"/>
            <a:ext cx="2514600" cy="1143000"/>
          </a:xfrm>
          <a:prstGeom prst="ellipse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9335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2800" b="1" dirty="0">
                <a:solidFill>
                  <a:schemeClr val="tx1"/>
                </a:solidFill>
              </a:rPr>
              <a:t>		</a:t>
            </a:r>
            <a:r>
              <a:rPr lang="cs-CZ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Přihláška ke vzdělávání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algn="just">
              <a:spcAft>
                <a:spcPts val="1200"/>
              </a:spcAft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Uchazeč může podat </a:t>
            </a:r>
            <a:r>
              <a:rPr lang="cs-CZ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nejvýše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b="1" dirty="0">
                <a:solidFill>
                  <a:srgbClr val="6699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dvě přihlášky pro obor vzdělání s talentovou zkouškou</a:t>
            </a:r>
            <a:r>
              <a:rPr lang="cs-CZ" sz="2400" dirty="0">
                <a:solidFill>
                  <a:srgbClr val="6699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2400" b="1" u="sng" dirty="0">
                <a:solidFill>
                  <a:srgbClr val="FF66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nejvýše</a:t>
            </a:r>
            <a:r>
              <a:rPr lang="cs-CZ" sz="2400" b="1" dirty="0">
                <a:solidFill>
                  <a:srgbClr val="FF66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dvě přihlášky pro ostatní obory vzdělání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>
              <a:spcAft>
                <a:spcPts val="1200"/>
              </a:spcAft>
            </a:pPr>
            <a:r>
              <a:rPr lang="cs-CZ" sz="2400" dirty="0">
                <a:latin typeface="Calibri" panose="020F0502020204030204" pitchFamily="34" charset="0"/>
              </a:rPr>
              <a:t>Pokud uchazeč podává dvě přihlášky, </a:t>
            </a:r>
            <a:r>
              <a:rPr lang="cs-CZ" sz="2400" b="1" u="sng" dirty="0">
                <a:latin typeface="Calibri" panose="020F0502020204030204" pitchFamily="34" charset="0"/>
              </a:rPr>
              <a:t>uvede na každé přihlášce také údaj o škole a oboru vzdělání (popřípadě zaměření školního vzdělávacího programu), kam podává druhou přihlášku - </a:t>
            </a:r>
            <a:r>
              <a:rPr lang="cs-CZ" sz="2400" b="1" u="sng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v tomtéž pořadí.</a:t>
            </a:r>
          </a:p>
          <a:p>
            <a:pPr algn="just">
              <a:spcAft>
                <a:spcPts val="1200"/>
              </a:spcAft>
            </a:pPr>
            <a:r>
              <a:rPr 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Pořadí obou uvedených škol v příslušném tiskopise je </a:t>
            </a:r>
            <a:r>
              <a:rPr lang="cs-CZ" sz="24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vždy shodné </a:t>
            </a:r>
            <a:r>
              <a:rPr 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24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nevyjadřuje preferenci </a:t>
            </a:r>
            <a:r>
              <a:rPr 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té které školy. </a:t>
            </a:r>
            <a:endParaRPr lang="cs-CZ" sz="24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502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sz="2800" b="1" dirty="0">
                <a:solidFill>
                  <a:schemeClr val="tx1"/>
                </a:solidFill>
              </a:rPr>
              <a:t>		</a:t>
            </a:r>
            <a:r>
              <a:rPr lang="cs-CZ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Přihláška ke vzdělávání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algn="just">
              <a:spcAft>
                <a:spcPts val="1200"/>
              </a:spcAft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Celostátně stanovené termíny pro </a:t>
            </a:r>
            <a:r>
              <a:rPr lang="cs-CZ" sz="2600" u="sng" dirty="0">
                <a:latin typeface="Calibri" panose="020F0502020204030204" pitchFamily="34" charset="0"/>
                <a:cs typeface="Calibri" panose="020F0502020204030204" pitchFamily="34" charset="0"/>
              </a:rPr>
              <a:t>jednotnou přijímací zkoušku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se v přihlášce neuvádí. 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Termín konání jednotné zkoušky, na který se uchazeč hlásí, vyplývá z pořadí škol zapsaných na 1. nebo 2. místě v přihlášce. </a:t>
            </a:r>
          </a:p>
          <a:p>
            <a:pPr marL="360000" indent="-360000" algn="just">
              <a:spcAft>
                <a:spcPts val="1200"/>
              </a:spcAft>
              <a:buNone/>
            </a:pPr>
            <a:r>
              <a:rPr lang="cs-CZ" sz="24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v 1. termínu ve škole (oboru vzdělání, zaměření ŠVP)   uvedené na přihlášce jako první, </a:t>
            </a:r>
          </a:p>
          <a:p>
            <a:pPr marL="360000" indent="-360000" algn="just">
              <a:spcAft>
                <a:spcPts val="1200"/>
              </a:spcAft>
              <a:buNone/>
            </a:pPr>
            <a:r>
              <a:rPr lang="cs-CZ" sz="24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ve 2. stanoveném termínu ve škole (oboru vzdělání, zaměření ŠVP) uvedené na přihlášce jako druhé</a:t>
            </a:r>
          </a:p>
        </p:txBody>
      </p:sp>
    </p:spTree>
    <p:extLst>
      <p:ext uri="{BB962C8B-B14F-4D97-AF65-F5344CB8AC3E}">
        <p14:creationId xmlns:p14="http://schemas.microsoft.com/office/powerpoint/2010/main" val="1160787573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2758</TotalTime>
  <Words>3203</Words>
  <Application>Microsoft Office PowerPoint</Application>
  <PresentationFormat>Předvádění na obrazovce (4:3)</PresentationFormat>
  <Paragraphs>235</Paragraphs>
  <Slides>44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51" baseType="lpstr">
      <vt:lpstr>Arial</vt:lpstr>
      <vt:lpstr>Calibri</vt:lpstr>
      <vt:lpstr>Courier New</vt:lpstr>
      <vt:lpstr>Symbol</vt:lpstr>
      <vt:lpstr>Times New Roman</vt:lpstr>
      <vt:lpstr>Wingdings</vt:lpstr>
      <vt:lpstr>Výchozí návrh</vt:lpstr>
      <vt:lpstr>  Informace k přijímacímu řízení z pracovního setkání výchovných poradců Olomouckého kraje – pro školní rok 2022-2023    </vt:lpstr>
      <vt:lpstr>Právní rámec</vt:lpstr>
      <vt:lpstr>  </vt:lpstr>
      <vt:lpstr>  Přihláška ke vzdělávání</vt:lpstr>
      <vt:lpstr>  Přihláška ke vzdělávání</vt:lpstr>
      <vt:lpstr>  Přihláška ke vzdělávání</vt:lpstr>
      <vt:lpstr>  </vt:lpstr>
      <vt:lpstr>  Přihláška ke vzdělávání</vt:lpstr>
      <vt:lpstr>  Přihláška ke vzdělávání</vt:lpstr>
      <vt:lpstr>  Přihláška ke vzdělávání</vt:lpstr>
      <vt:lpstr>  Přihláška ke vzdělávání</vt:lpstr>
      <vt:lpstr>  Přihláška ke vzdělávání</vt:lpstr>
      <vt:lpstr>  Přihláška ke vzdělávání</vt:lpstr>
      <vt:lpstr>  Přihláška ke vzdělávání</vt:lpstr>
      <vt:lpstr>  Přihláška ke vzdělávání</vt:lpstr>
      <vt:lpstr>  Přijímací řízení - přihláška</vt:lpstr>
      <vt:lpstr>  Přijímací řízení - přihláška</vt:lpstr>
      <vt:lpstr>  Přijímací řízení - přihláška</vt:lpstr>
      <vt:lpstr>  Přijímací řízení - přihláška</vt:lpstr>
      <vt:lpstr>  Přihláška ke vzdělávání</vt:lpstr>
      <vt:lpstr>  </vt:lpstr>
      <vt:lpstr>  Přijímací řízení – talentová zkouška</vt:lpstr>
      <vt:lpstr>  Přijímací řízení – talentová zkouška</vt:lpstr>
      <vt:lpstr>  Přijímací řízení – talentová zkouška</vt:lpstr>
      <vt:lpstr>  Přijímací řízení – talentová zkouška</vt:lpstr>
      <vt:lpstr>  </vt:lpstr>
      <vt:lpstr>  Přijímací řízení - stanovení kritérií</vt:lpstr>
      <vt:lpstr>  Přijímací řízení - stanovení kritérií</vt:lpstr>
      <vt:lpstr>         Přijímací řízení – přijímací zkouška</vt:lpstr>
      <vt:lpstr>         Přijímací řízení – přijímací zkouška</vt:lpstr>
      <vt:lpstr>         Přijímací řízení – přijímací zkouška</vt:lpstr>
      <vt:lpstr>         Přijímací řízení – přijímací zkouška</vt:lpstr>
      <vt:lpstr>   Přijímací řízení –  přijímací zkouška</vt:lpstr>
      <vt:lpstr>  Přijímací řízení – hodnocení výsledků</vt:lpstr>
      <vt:lpstr>  Přijímací řízení - stanovení kritérií</vt:lpstr>
      <vt:lpstr>  Přijímací řízení – hodnocení výsledků</vt:lpstr>
      <vt:lpstr>  Přijímací řízení – hodnocení výsledků</vt:lpstr>
      <vt:lpstr>  Přijímací řízení – odvolání</vt:lpstr>
      <vt:lpstr>  Přijímací řízení – zápisový lístek</vt:lpstr>
      <vt:lpstr>  Přijímací řízení – zápisový lístek</vt:lpstr>
      <vt:lpstr>  Přijímací řízení – zápisový lístek</vt:lpstr>
      <vt:lpstr>  Další kola přijímacího řízení </vt:lpstr>
      <vt:lpstr>  Další kola přijímacího řízení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Jana</dc:creator>
  <cp:lastModifiedBy>Krejčí Iveta, Mgr.</cp:lastModifiedBy>
  <cp:revision>184</cp:revision>
  <cp:lastPrinted>2020-11-16T15:00:21Z</cp:lastPrinted>
  <dcterms:created xsi:type="dcterms:W3CDTF">2008-01-15T11:19:01Z</dcterms:created>
  <dcterms:modified xsi:type="dcterms:W3CDTF">2021-11-22T12:55:32Z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PSDescription">
    <vt:lpwstr/>
  </property>
  <property fmtid="{D5CDD505-2E9C-101B-9397-08002B2CF9AE}" pid="3" name="Status">
    <vt:lpwstr/>
  </property>
</Properties>
</file>